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chart2.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06" r:id="rId1"/>
  </p:sldMasterIdLst>
  <p:sldIdLst>
    <p:sldId id="256" r:id="rId2"/>
    <p:sldId id="257" r:id="rId3"/>
    <p:sldId id="260" r:id="rId4"/>
    <p:sldId id="277" r:id="rId5"/>
    <p:sldId id="278" r:id="rId6"/>
    <p:sldId id="276" r:id="rId7"/>
    <p:sldId id="273" r:id="rId8"/>
    <p:sldId id="266" r:id="rId9"/>
    <p:sldId id="267" r:id="rId10"/>
    <p:sldId id="274" r:id="rId11"/>
    <p:sldId id="265" r:id="rId12"/>
    <p:sldId id="279"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5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oleObject" Target="file:///C:\Users\parit\Downloads\Performance%20Dashboard%20-%20Dotcom-Monitor%20(3).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file:///C:\Users\parit\Downloads\Performance%20Dashboard%20-%20Dotcom-Monitor%20(2).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Site</a:t>
            </a:r>
            <a:r>
              <a:rPr lang="en-US" baseline="0"/>
              <a:t> performance</a:t>
            </a:r>
            <a:endParaRPr lang="en-US"/>
          </a:p>
        </c:rich>
      </c:tx>
      <c:overlay val="0"/>
      <c:spPr>
        <a:noFill/>
        <a:ln>
          <a:noFill/>
        </a:ln>
        <a:effectLst/>
      </c:sp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'[Performance Dashboard - Dotcom-Monitor (3).xlsx]Sheet1'!$A$2:$H$2</c:f>
              <c:strCache>
                <c:ptCount val="8"/>
                <c:pt idx="0">
                  <c:v>CF Web Uptime</c:v>
                </c:pt>
                <c:pt idx="1">
                  <c:v>1</c:v>
                </c:pt>
                <c:pt idx="3">
                  <c:v>Success</c:v>
                </c:pt>
                <c:pt idx="4">
                  <c:v>570</c:v>
                </c:pt>
                <c:pt idx="5">
                  <c:v>3 hours</c:v>
                </c:pt>
                <c:pt idx="6">
                  <c:v>Enhanced Free Trial</c:v>
                </c:pt>
                <c:pt idx="7">
                  <c:v>8:38:35 PM</c:v>
                </c:pt>
              </c:strCache>
            </c:strRef>
          </c:tx>
          <c:spPr>
            <a:solidFill>
              <a:schemeClr val="accent1"/>
            </a:solidFill>
            <a:ln>
              <a:noFill/>
            </a:ln>
            <a:effectLst/>
            <a:sp3d/>
          </c:spPr>
          <c:invertIfNegative val="0"/>
          <c:cat>
            <c:strRef>
              <c:f>'[Performance Dashboard - Dotcom-Monitor (3).xlsx]Sheet1'!$I$1:$AB$1</c:f>
              <c:strCache>
                <c:ptCount val="20"/>
                <c:pt idx="0">
                  <c:v>AWS US-East</c:v>
                </c:pt>
                <c:pt idx="1">
                  <c:v>Dallas</c:v>
                </c:pt>
                <c:pt idx="2">
                  <c:v>Denver</c:v>
                </c:pt>
                <c:pt idx="3">
                  <c:v>Miami</c:v>
                </c:pt>
                <c:pt idx="4">
                  <c:v>Minneapolis</c:v>
                </c:pt>
                <c:pt idx="5">
                  <c:v>Montreal</c:v>
                </c:pt>
                <c:pt idx="6">
                  <c:v>New York</c:v>
                </c:pt>
                <c:pt idx="7">
                  <c:v>San Francisco</c:v>
                </c:pt>
                <c:pt idx="8">
                  <c:v>Seattle</c:v>
                </c:pt>
                <c:pt idx="9">
                  <c:v>Washington DC</c:v>
                </c:pt>
                <c:pt idx="10">
                  <c:v>Amsterdam</c:v>
                </c:pt>
                <c:pt idx="11">
                  <c:v>Copenhagen</c:v>
                </c:pt>
                <c:pt idx="12">
                  <c:v>Frankfurt</c:v>
                </c:pt>
                <c:pt idx="13">
                  <c:v>London</c:v>
                </c:pt>
                <c:pt idx="14">
                  <c:v>Madrid</c:v>
                </c:pt>
                <c:pt idx="15">
                  <c:v>Paris</c:v>
                </c:pt>
                <c:pt idx="16">
                  <c:v>Warsaw</c:v>
                </c:pt>
                <c:pt idx="17">
                  <c:v>Hong Kong</c:v>
                </c:pt>
                <c:pt idx="18">
                  <c:v>Mumbai</c:v>
                </c:pt>
                <c:pt idx="19">
                  <c:v>Tel-Aviv</c:v>
                </c:pt>
              </c:strCache>
            </c:strRef>
          </c:cat>
          <c:val>
            <c:numRef>
              <c:f>'[Performance Dashboard - Dotcom-Monitor (3).xlsx]Sheet1'!$I$2:$AB$2</c:f>
              <c:numCache>
                <c:formatCode>0</c:formatCode>
                <c:ptCount val="20"/>
                <c:pt idx="0">
                  <c:v>68</c:v>
                </c:pt>
                <c:pt idx="1">
                  <c:v>226</c:v>
                </c:pt>
                <c:pt idx="2">
                  <c:v>353</c:v>
                </c:pt>
                <c:pt idx="3">
                  <c:v>455</c:v>
                </c:pt>
                <c:pt idx="4">
                  <c:v>753</c:v>
                </c:pt>
                <c:pt idx="5">
                  <c:v>246</c:v>
                </c:pt>
                <c:pt idx="6">
                  <c:v>302</c:v>
                </c:pt>
                <c:pt idx="7">
                  <c:v>388</c:v>
                </c:pt>
                <c:pt idx="8">
                  <c:v>465</c:v>
                </c:pt>
                <c:pt idx="9">
                  <c:v>138</c:v>
                </c:pt>
                <c:pt idx="10">
                  <c:v>550</c:v>
                </c:pt>
                <c:pt idx="11">
                  <c:v>727</c:v>
                </c:pt>
                <c:pt idx="12">
                  <c:v>488</c:v>
                </c:pt>
                <c:pt idx="13">
                  <c:v>348</c:v>
                </c:pt>
                <c:pt idx="14">
                  <c:v>706</c:v>
                </c:pt>
                <c:pt idx="15">
                  <c:v>444</c:v>
                </c:pt>
                <c:pt idx="16">
                  <c:v>688</c:v>
                </c:pt>
                <c:pt idx="17">
                  <c:v>1791</c:v>
                </c:pt>
                <c:pt idx="18">
                  <c:v>1404</c:v>
                </c:pt>
                <c:pt idx="19">
                  <c:v>872</c:v>
                </c:pt>
              </c:numCache>
            </c:numRef>
          </c:val>
          <c:extLst>
            <c:ext xmlns:c16="http://schemas.microsoft.com/office/drawing/2014/chart" uri="{C3380CC4-5D6E-409C-BE32-E72D297353CC}">
              <c16:uniqueId val="{00000000-C2C0-43E5-A2AB-155D5C679012}"/>
            </c:ext>
          </c:extLst>
        </c:ser>
        <c:ser>
          <c:idx val="1"/>
          <c:order val="1"/>
          <c:tx>
            <c:strRef>
              <c:f>'[Performance Dashboard - Dotcom-Monitor (3).xlsx]Sheet1'!$A$3:$H$3</c:f>
              <c:strCache>
                <c:ptCount val="8"/>
                <c:pt idx="0">
                  <c:v>GC Web uptime</c:v>
                </c:pt>
                <c:pt idx="1">
                  <c:v>1</c:v>
                </c:pt>
                <c:pt idx="3">
                  <c:v>Success</c:v>
                </c:pt>
                <c:pt idx="4">
                  <c:v>417</c:v>
                </c:pt>
                <c:pt idx="5">
                  <c:v>5 min</c:v>
                </c:pt>
                <c:pt idx="6">
                  <c:v>Enhanced Free Trial</c:v>
                </c:pt>
                <c:pt idx="7">
                  <c:v>9:39:09 PM</c:v>
                </c:pt>
              </c:strCache>
            </c:strRef>
          </c:tx>
          <c:spPr>
            <a:solidFill>
              <a:schemeClr val="accent2"/>
            </a:solidFill>
            <a:ln>
              <a:noFill/>
            </a:ln>
            <a:effectLst/>
            <a:sp3d/>
          </c:spPr>
          <c:invertIfNegative val="0"/>
          <c:cat>
            <c:strRef>
              <c:f>'[Performance Dashboard - Dotcom-Monitor (3).xlsx]Sheet1'!$I$1:$AB$1</c:f>
              <c:strCache>
                <c:ptCount val="20"/>
                <c:pt idx="0">
                  <c:v>AWS US-East</c:v>
                </c:pt>
                <c:pt idx="1">
                  <c:v>Dallas</c:v>
                </c:pt>
                <c:pt idx="2">
                  <c:v>Denver</c:v>
                </c:pt>
                <c:pt idx="3">
                  <c:v>Miami</c:v>
                </c:pt>
                <c:pt idx="4">
                  <c:v>Minneapolis</c:v>
                </c:pt>
                <c:pt idx="5">
                  <c:v>Montreal</c:v>
                </c:pt>
                <c:pt idx="6">
                  <c:v>New York</c:v>
                </c:pt>
                <c:pt idx="7">
                  <c:v>San Francisco</c:v>
                </c:pt>
                <c:pt idx="8">
                  <c:v>Seattle</c:v>
                </c:pt>
                <c:pt idx="9">
                  <c:v>Washington DC</c:v>
                </c:pt>
                <c:pt idx="10">
                  <c:v>Amsterdam</c:v>
                </c:pt>
                <c:pt idx="11">
                  <c:v>Copenhagen</c:v>
                </c:pt>
                <c:pt idx="12">
                  <c:v>Frankfurt</c:v>
                </c:pt>
                <c:pt idx="13">
                  <c:v>London</c:v>
                </c:pt>
                <c:pt idx="14">
                  <c:v>Madrid</c:v>
                </c:pt>
                <c:pt idx="15">
                  <c:v>Paris</c:v>
                </c:pt>
                <c:pt idx="16">
                  <c:v>Warsaw</c:v>
                </c:pt>
                <c:pt idx="17">
                  <c:v>Hong Kong</c:v>
                </c:pt>
                <c:pt idx="18">
                  <c:v>Mumbai</c:v>
                </c:pt>
                <c:pt idx="19">
                  <c:v>Tel-Aviv</c:v>
                </c:pt>
              </c:strCache>
            </c:strRef>
          </c:cat>
          <c:val>
            <c:numRef>
              <c:f>'[Performance Dashboard - Dotcom-Monitor (3).xlsx]Sheet1'!$I$3:$AB$3</c:f>
              <c:numCache>
                <c:formatCode>0</c:formatCode>
                <c:ptCount val="20"/>
                <c:pt idx="0">
                  <c:v>472</c:v>
                </c:pt>
                <c:pt idx="1">
                  <c:v>206</c:v>
                </c:pt>
                <c:pt idx="2">
                  <c:v>292</c:v>
                </c:pt>
                <c:pt idx="3">
                  <c:v>448</c:v>
                </c:pt>
                <c:pt idx="4">
                  <c:v>638</c:v>
                </c:pt>
                <c:pt idx="5">
                  <c:v>377</c:v>
                </c:pt>
                <c:pt idx="6">
                  <c:v>182</c:v>
                </c:pt>
                <c:pt idx="7">
                  <c:v>265</c:v>
                </c:pt>
                <c:pt idx="8">
                  <c:v>723</c:v>
                </c:pt>
                <c:pt idx="9">
                  <c:v>189</c:v>
                </c:pt>
                <c:pt idx="10">
                  <c:v>108</c:v>
                </c:pt>
                <c:pt idx="11">
                  <c:v>417</c:v>
                </c:pt>
                <c:pt idx="12">
                  <c:v>95</c:v>
                </c:pt>
                <c:pt idx="13">
                  <c:v>261</c:v>
                </c:pt>
                <c:pt idx="14">
                  <c:v>424</c:v>
                </c:pt>
                <c:pt idx="15">
                  <c:v>297</c:v>
                </c:pt>
                <c:pt idx="16">
                  <c:v>235</c:v>
                </c:pt>
                <c:pt idx="17">
                  <c:v>477</c:v>
                </c:pt>
                <c:pt idx="18">
                  <c:v>1741</c:v>
                </c:pt>
                <c:pt idx="19">
                  <c:v>499</c:v>
                </c:pt>
              </c:numCache>
            </c:numRef>
          </c:val>
          <c:extLst>
            <c:ext xmlns:c16="http://schemas.microsoft.com/office/drawing/2014/chart" uri="{C3380CC4-5D6E-409C-BE32-E72D297353CC}">
              <c16:uniqueId val="{00000001-C2C0-43E5-A2AB-155D5C679012}"/>
            </c:ext>
          </c:extLst>
        </c:ser>
        <c:ser>
          <c:idx val="2"/>
          <c:order val="2"/>
          <c:tx>
            <c:strRef>
              <c:f>'[Performance Dashboard - Dotcom-Monitor (3).xlsx]Sheet1'!$A$4:$H$4</c:f>
              <c:strCache>
                <c:ptCount val="8"/>
                <c:pt idx="0">
                  <c:v>Heroku Web uptime</c:v>
                </c:pt>
                <c:pt idx="1">
                  <c:v>1</c:v>
                </c:pt>
                <c:pt idx="3">
                  <c:v>Success</c:v>
                </c:pt>
                <c:pt idx="4">
                  <c:v>631</c:v>
                </c:pt>
                <c:pt idx="5">
                  <c:v>3 hours</c:v>
                </c:pt>
                <c:pt idx="6">
                  <c:v>Enhanced Free Trial</c:v>
                </c:pt>
                <c:pt idx="7">
                  <c:v>8:38:36 PM</c:v>
                </c:pt>
              </c:strCache>
            </c:strRef>
          </c:tx>
          <c:spPr>
            <a:solidFill>
              <a:schemeClr val="accent3"/>
            </a:solidFill>
            <a:ln>
              <a:noFill/>
            </a:ln>
            <a:effectLst/>
            <a:sp3d/>
          </c:spPr>
          <c:invertIfNegative val="0"/>
          <c:cat>
            <c:strRef>
              <c:f>'[Performance Dashboard - Dotcom-Monitor (3).xlsx]Sheet1'!$I$1:$AB$1</c:f>
              <c:strCache>
                <c:ptCount val="20"/>
                <c:pt idx="0">
                  <c:v>AWS US-East</c:v>
                </c:pt>
                <c:pt idx="1">
                  <c:v>Dallas</c:v>
                </c:pt>
                <c:pt idx="2">
                  <c:v>Denver</c:v>
                </c:pt>
                <c:pt idx="3">
                  <c:v>Miami</c:v>
                </c:pt>
                <c:pt idx="4">
                  <c:v>Minneapolis</c:v>
                </c:pt>
                <c:pt idx="5">
                  <c:v>Montreal</c:v>
                </c:pt>
                <c:pt idx="6">
                  <c:v>New York</c:v>
                </c:pt>
                <c:pt idx="7">
                  <c:v>San Francisco</c:v>
                </c:pt>
                <c:pt idx="8">
                  <c:v>Seattle</c:v>
                </c:pt>
                <c:pt idx="9">
                  <c:v>Washington DC</c:v>
                </c:pt>
                <c:pt idx="10">
                  <c:v>Amsterdam</c:v>
                </c:pt>
                <c:pt idx="11">
                  <c:v>Copenhagen</c:v>
                </c:pt>
                <c:pt idx="12">
                  <c:v>Frankfurt</c:v>
                </c:pt>
                <c:pt idx="13">
                  <c:v>London</c:v>
                </c:pt>
                <c:pt idx="14">
                  <c:v>Madrid</c:v>
                </c:pt>
                <c:pt idx="15">
                  <c:v>Paris</c:v>
                </c:pt>
                <c:pt idx="16">
                  <c:v>Warsaw</c:v>
                </c:pt>
                <c:pt idx="17">
                  <c:v>Hong Kong</c:v>
                </c:pt>
                <c:pt idx="18">
                  <c:v>Mumbai</c:v>
                </c:pt>
                <c:pt idx="19">
                  <c:v>Tel-Aviv</c:v>
                </c:pt>
              </c:strCache>
            </c:strRef>
          </c:cat>
          <c:val>
            <c:numRef>
              <c:f>'[Performance Dashboard - Dotcom-Monitor (3).xlsx]Sheet1'!$I$4:$AB$4</c:f>
              <c:numCache>
                <c:formatCode>0</c:formatCode>
                <c:ptCount val="20"/>
                <c:pt idx="0">
                  <c:v>623</c:v>
                </c:pt>
                <c:pt idx="1">
                  <c:v>694</c:v>
                </c:pt>
                <c:pt idx="2">
                  <c:v>783</c:v>
                </c:pt>
                <c:pt idx="3">
                  <c:v>745</c:v>
                </c:pt>
                <c:pt idx="4">
                  <c:v>790</c:v>
                </c:pt>
                <c:pt idx="5">
                  <c:v>527</c:v>
                </c:pt>
                <c:pt idx="6">
                  <c:v>508</c:v>
                </c:pt>
                <c:pt idx="7">
                  <c:v>908</c:v>
                </c:pt>
                <c:pt idx="8">
                  <c:v>940</c:v>
                </c:pt>
                <c:pt idx="9">
                  <c:v>627</c:v>
                </c:pt>
                <c:pt idx="10">
                  <c:v>111</c:v>
                </c:pt>
                <c:pt idx="11">
                  <c:v>449</c:v>
                </c:pt>
                <c:pt idx="12">
                  <c:v>247</c:v>
                </c:pt>
                <c:pt idx="13">
                  <c:v>431</c:v>
                </c:pt>
                <c:pt idx="14">
                  <c:v>499</c:v>
                </c:pt>
                <c:pt idx="15">
                  <c:v>138</c:v>
                </c:pt>
                <c:pt idx="16">
                  <c:v>545</c:v>
                </c:pt>
                <c:pt idx="17">
                  <c:v>1539</c:v>
                </c:pt>
                <c:pt idx="18">
                  <c:v>963</c:v>
                </c:pt>
                <c:pt idx="19">
                  <c:v>567</c:v>
                </c:pt>
              </c:numCache>
            </c:numRef>
          </c:val>
          <c:extLst>
            <c:ext xmlns:c16="http://schemas.microsoft.com/office/drawing/2014/chart" uri="{C3380CC4-5D6E-409C-BE32-E72D297353CC}">
              <c16:uniqueId val="{00000002-C2C0-43E5-A2AB-155D5C679012}"/>
            </c:ext>
          </c:extLst>
        </c:ser>
        <c:dLbls>
          <c:showLegendKey val="0"/>
          <c:showVal val="0"/>
          <c:showCatName val="0"/>
          <c:showSerName val="0"/>
          <c:showPercent val="0"/>
          <c:showBubbleSize val="0"/>
        </c:dLbls>
        <c:gapWidth val="150"/>
        <c:shape val="box"/>
        <c:axId val="175526656"/>
        <c:axId val="175528576"/>
        <c:axId val="0"/>
      </c:bar3DChart>
      <c:catAx>
        <c:axId val="1755266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Region</a:t>
                </a:r>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5528576"/>
        <c:crosses val="autoZero"/>
        <c:auto val="1"/>
        <c:lblAlgn val="ctr"/>
        <c:lblOffset val="100"/>
        <c:noMultiLvlLbl val="0"/>
      </c:catAx>
      <c:valAx>
        <c:axId val="17552857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Time in ms</a:t>
                </a:r>
              </a:p>
            </c:rich>
          </c:tx>
          <c:overlay val="0"/>
          <c:spPr>
            <a:noFill/>
            <a:ln>
              <a:noFill/>
            </a:ln>
            <a:effectLst/>
          </c:sp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55266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15000"/>
          <a:lumOff val="85000"/>
        </a:schemeClr>
      </a:solidFill>
      <a:round/>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Response</a:t>
            </a:r>
            <a:r>
              <a:rPr lang="en-US" baseline="0"/>
              <a:t> time on different browsers</a:t>
            </a:r>
            <a:endParaRPr lang="en-US"/>
          </a:p>
        </c:rich>
      </c:tx>
      <c:overlay val="0"/>
      <c:spPr>
        <a:noFill/>
        <a:ln>
          <a:noFill/>
        </a:ln>
        <a:effectLst/>
      </c:spPr>
    </c:title>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clustered"/>
        <c:varyColors val="0"/>
        <c:ser>
          <c:idx val="0"/>
          <c:order val="0"/>
          <c:tx>
            <c:strRef>
              <c:f>'[Performance Dashboard - Dotcom-Monitor (2).xlsx]Sheet1'!$B$1</c:f>
              <c:strCache>
                <c:ptCount val="1"/>
                <c:pt idx="0">
                  <c:v>Average</c:v>
                </c:pt>
              </c:strCache>
            </c:strRef>
          </c:tx>
          <c:spPr>
            <a:solidFill>
              <a:schemeClr val="accent1"/>
            </a:solidFill>
            <a:ln>
              <a:noFill/>
            </a:ln>
            <a:effectLst/>
            <a:sp3d/>
          </c:spPr>
          <c:invertIfNegative val="0"/>
          <c:dPt>
            <c:idx val="0"/>
            <c:invertIfNegative val="0"/>
            <c:bubble3D val="0"/>
            <c:spPr>
              <a:solidFill>
                <a:schemeClr val="accent6"/>
              </a:solidFill>
              <a:ln>
                <a:noFill/>
              </a:ln>
              <a:effectLst/>
              <a:sp3d/>
            </c:spPr>
            <c:extLst>
              <c:ext xmlns:c16="http://schemas.microsoft.com/office/drawing/2014/chart" uri="{C3380CC4-5D6E-409C-BE32-E72D297353CC}">
                <c16:uniqueId val="{00000001-E0E8-439C-87B1-B9BF03D71933}"/>
              </c:ext>
            </c:extLst>
          </c:dPt>
          <c:dPt>
            <c:idx val="1"/>
            <c:invertIfNegative val="0"/>
            <c:bubble3D val="0"/>
            <c:spPr>
              <a:solidFill>
                <a:srgbClr val="FFFF00"/>
              </a:solidFill>
              <a:ln>
                <a:noFill/>
              </a:ln>
              <a:effectLst/>
              <a:sp3d/>
            </c:spPr>
            <c:extLst>
              <c:ext xmlns:c16="http://schemas.microsoft.com/office/drawing/2014/chart" uri="{C3380CC4-5D6E-409C-BE32-E72D297353CC}">
                <c16:uniqueId val="{00000003-E0E8-439C-87B1-B9BF03D71933}"/>
              </c:ext>
            </c:extLst>
          </c:dPt>
          <c:dPt>
            <c:idx val="2"/>
            <c:invertIfNegative val="0"/>
            <c:bubble3D val="0"/>
            <c:extLst>
              <c:ext xmlns:c16="http://schemas.microsoft.com/office/drawing/2014/chart" uri="{C3380CC4-5D6E-409C-BE32-E72D297353CC}">
                <c16:uniqueId val="{00000005-E0E8-439C-87B1-B9BF03D71933}"/>
              </c:ext>
            </c:extLst>
          </c:dPt>
          <c:dPt>
            <c:idx val="3"/>
            <c:invertIfNegative val="0"/>
            <c:bubble3D val="0"/>
            <c:spPr>
              <a:solidFill>
                <a:schemeClr val="accent6"/>
              </a:solidFill>
              <a:ln>
                <a:noFill/>
              </a:ln>
              <a:effectLst/>
              <a:sp3d/>
            </c:spPr>
            <c:extLst>
              <c:ext xmlns:c16="http://schemas.microsoft.com/office/drawing/2014/chart" uri="{C3380CC4-5D6E-409C-BE32-E72D297353CC}">
                <c16:uniqueId val="{00000007-E0E8-439C-87B1-B9BF03D71933}"/>
              </c:ext>
            </c:extLst>
          </c:dPt>
          <c:dPt>
            <c:idx val="4"/>
            <c:invertIfNegative val="0"/>
            <c:bubble3D val="0"/>
            <c:spPr>
              <a:solidFill>
                <a:srgbClr val="FFFF00"/>
              </a:solidFill>
              <a:ln>
                <a:noFill/>
              </a:ln>
              <a:effectLst/>
              <a:sp3d/>
            </c:spPr>
            <c:extLst>
              <c:ext xmlns:c16="http://schemas.microsoft.com/office/drawing/2014/chart" uri="{C3380CC4-5D6E-409C-BE32-E72D297353CC}">
                <c16:uniqueId val="{00000009-E0E8-439C-87B1-B9BF03D71933}"/>
              </c:ext>
            </c:extLst>
          </c:dPt>
          <c:dPt>
            <c:idx val="5"/>
            <c:invertIfNegative val="0"/>
            <c:bubble3D val="0"/>
            <c:extLst>
              <c:ext xmlns:c16="http://schemas.microsoft.com/office/drawing/2014/chart" uri="{C3380CC4-5D6E-409C-BE32-E72D297353CC}">
                <c16:uniqueId val="{0000000B-E0E8-439C-87B1-B9BF03D71933}"/>
              </c:ext>
            </c:extLst>
          </c:dPt>
          <c:dPt>
            <c:idx val="6"/>
            <c:invertIfNegative val="0"/>
            <c:bubble3D val="0"/>
            <c:spPr>
              <a:solidFill>
                <a:schemeClr val="accent6"/>
              </a:solidFill>
              <a:ln>
                <a:noFill/>
              </a:ln>
              <a:effectLst/>
              <a:sp3d/>
            </c:spPr>
            <c:extLst>
              <c:ext xmlns:c16="http://schemas.microsoft.com/office/drawing/2014/chart" uri="{C3380CC4-5D6E-409C-BE32-E72D297353CC}">
                <c16:uniqueId val="{0000000D-E0E8-439C-87B1-B9BF03D71933}"/>
              </c:ext>
            </c:extLst>
          </c:dPt>
          <c:dPt>
            <c:idx val="7"/>
            <c:invertIfNegative val="0"/>
            <c:bubble3D val="0"/>
            <c:spPr>
              <a:solidFill>
                <a:srgbClr val="FFFF00"/>
              </a:solidFill>
              <a:ln>
                <a:noFill/>
              </a:ln>
              <a:effectLst/>
              <a:sp3d/>
            </c:spPr>
            <c:extLst>
              <c:ext xmlns:c16="http://schemas.microsoft.com/office/drawing/2014/chart" uri="{C3380CC4-5D6E-409C-BE32-E72D297353CC}">
                <c16:uniqueId val="{0000000F-E0E8-439C-87B1-B9BF03D71933}"/>
              </c:ext>
            </c:extLst>
          </c:dPt>
          <c:dPt>
            <c:idx val="8"/>
            <c:invertIfNegative val="0"/>
            <c:bubble3D val="0"/>
            <c:extLst>
              <c:ext xmlns:c16="http://schemas.microsoft.com/office/drawing/2014/chart" uri="{C3380CC4-5D6E-409C-BE32-E72D297353CC}">
                <c16:uniqueId val="{00000011-E0E8-439C-87B1-B9BF03D71933}"/>
              </c:ext>
            </c:extLst>
          </c:dPt>
          <c:cat>
            <c:strRef>
              <c:f>'[Performance Dashboard - Dotcom-Monitor (2).xlsx]Sheet1'!$A$2:$A$10</c:f>
              <c:strCache>
                <c:ptCount val="9"/>
                <c:pt idx="0">
                  <c:v>Chrome CF Website load</c:v>
                </c:pt>
                <c:pt idx="1">
                  <c:v>Chrome GC website load</c:v>
                </c:pt>
                <c:pt idx="2">
                  <c:v>Chrome Heroku Website Load Time</c:v>
                </c:pt>
                <c:pt idx="3">
                  <c:v>Firefox CF website load</c:v>
                </c:pt>
                <c:pt idx="4">
                  <c:v>Firefox GC Website load</c:v>
                </c:pt>
                <c:pt idx="5">
                  <c:v>Firefox Heroku Website load</c:v>
                </c:pt>
                <c:pt idx="6">
                  <c:v>IE CF Website load</c:v>
                </c:pt>
                <c:pt idx="7">
                  <c:v>IE GC website load</c:v>
                </c:pt>
                <c:pt idx="8">
                  <c:v>IE Heroku website load time</c:v>
                </c:pt>
              </c:strCache>
            </c:strRef>
          </c:cat>
          <c:val>
            <c:numRef>
              <c:f>'[Performance Dashboard - Dotcom-Monitor (2).xlsx]Sheet1'!$B$2:$B$10</c:f>
              <c:numCache>
                <c:formatCode>0</c:formatCode>
                <c:ptCount val="9"/>
                <c:pt idx="0">
                  <c:v>3147</c:v>
                </c:pt>
                <c:pt idx="1">
                  <c:v>2017</c:v>
                </c:pt>
                <c:pt idx="2">
                  <c:v>2911</c:v>
                </c:pt>
                <c:pt idx="3">
                  <c:v>2898</c:v>
                </c:pt>
                <c:pt idx="4">
                  <c:v>2095</c:v>
                </c:pt>
                <c:pt idx="5">
                  <c:v>3058</c:v>
                </c:pt>
                <c:pt idx="6">
                  <c:v>4167</c:v>
                </c:pt>
                <c:pt idx="7">
                  <c:v>2581</c:v>
                </c:pt>
                <c:pt idx="8">
                  <c:v>4252</c:v>
                </c:pt>
              </c:numCache>
            </c:numRef>
          </c:val>
          <c:extLst>
            <c:ext xmlns:c16="http://schemas.microsoft.com/office/drawing/2014/chart" uri="{C3380CC4-5D6E-409C-BE32-E72D297353CC}">
              <c16:uniqueId val="{00000012-E0E8-439C-87B1-B9BF03D71933}"/>
            </c:ext>
          </c:extLst>
        </c:ser>
        <c:dLbls>
          <c:showLegendKey val="0"/>
          <c:showVal val="0"/>
          <c:showCatName val="0"/>
          <c:showSerName val="0"/>
          <c:showPercent val="0"/>
          <c:showBubbleSize val="0"/>
        </c:dLbls>
        <c:gapWidth val="150"/>
        <c:shape val="box"/>
        <c:axId val="175298816"/>
        <c:axId val="175300992"/>
        <c:axId val="0"/>
      </c:bar3DChart>
      <c:catAx>
        <c:axId val="17529881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Cloud</a:t>
                </a:r>
                <a:r>
                  <a:rPr lang="en-US" baseline="0"/>
                  <a:t> service on different browsers</a:t>
                </a:r>
                <a:endParaRPr lang="en-US"/>
              </a:p>
            </c:rich>
          </c:tx>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5300992"/>
        <c:crosses val="autoZero"/>
        <c:auto val="1"/>
        <c:lblAlgn val="ctr"/>
        <c:lblOffset val="100"/>
        <c:noMultiLvlLbl val="0"/>
      </c:catAx>
      <c:valAx>
        <c:axId val="1753009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Time</a:t>
                </a:r>
                <a:r>
                  <a:rPr lang="en-US" baseline="0"/>
                  <a:t> in ms</a:t>
                </a:r>
                <a:endParaRPr lang="en-US"/>
              </a:p>
            </c:rich>
          </c:tx>
          <c:overlay val="0"/>
          <c:spPr>
            <a:noFill/>
            <a:ln>
              <a:noFill/>
            </a:ln>
            <a:effectLst/>
          </c:spPr>
        </c:title>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52988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solidFill>
        <a:schemeClr val="tx1">
          <a:lumMod val="15000"/>
          <a:lumOff val="85000"/>
        </a:schemeClr>
      </a:solidFill>
      <a:round/>
    </a:ln>
    <a:effectLst/>
  </c:spPr>
  <c:txPr>
    <a:bodyPr/>
    <a:lstStyle/>
    <a:p>
      <a:pPr>
        <a:defRPr/>
      </a:pPr>
      <a:endParaRPr lang="en-US"/>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9.wmf"/></Relationships>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wm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12201452"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Title 8"/>
          <p:cNvSpPr>
            <a:spLocks noGrp="1"/>
          </p:cNvSpPr>
          <p:nvPr>
            <p:ph type="ctrTitle"/>
          </p:nvPr>
        </p:nvSpPr>
        <p:spPr>
          <a:xfrm>
            <a:off x="914400" y="1752602"/>
            <a:ext cx="103632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914400" y="3611607"/>
            <a:ext cx="103632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5019" y="4953000"/>
            <a:ext cx="12197020"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8047CEE9-AACE-4C72-907F-B607A858D2B0}" type="datetimeFigureOut">
              <a:rPr lang="en-IN" smtClean="0"/>
              <a:t>19-12-2018</a:t>
            </a:fld>
            <a:endParaRPr lang="en-IN"/>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IN"/>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0194708B-0CD8-4A26-AF4F-C98227A548E4}" type="slidenum">
              <a:rPr lang="en-IN" smtClean="0"/>
              <a:t>‹#›</a:t>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609600" y="1481330"/>
            <a:ext cx="109728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047CEE9-AACE-4C72-907F-B607A858D2B0}" type="datetimeFigureOut">
              <a:rPr lang="en-IN" smtClean="0"/>
              <a:t>19-12-2018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94708B-0CD8-4A26-AF4F-C98227A548E4}" type="slidenum">
              <a:rPr lang="en-IN" smtClean="0"/>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5351" y="274641"/>
            <a:ext cx="236996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41"/>
            <a:ext cx="84328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047CEE9-AACE-4C72-907F-B607A858D2B0}" type="datetimeFigureOut">
              <a:rPr lang="en-IN" smtClean="0"/>
              <a:t>19-12-2018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94708B-0CD8-4A26-AF4F-C98227A548E4}" type="slidenum">
              <a:rPr lang="en-IN" smtClean="0"/>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8047CEE9-AACE-4C72-907F-B607A858D2B0}" type="datetimeFigureOut">
              <a:rPr lang="en-IN" smtClean="0"/>
              <a:t>19-12-2018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94708B-0CD8-4A26-AF4F-C98227A548E4}" type="slidenum">
              <a:rPr lang="en-IN" smtClean="0"/>
              <a:t>‹#›</a:t>
            </a:fld>
            <a:endParaRPr lang="en-IN"/>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63168" y="1059712"/>
            <a:ext cx="103632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5230284" y="2931712"/>
            <a:ext cx="6096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8047CEE9-AACE-4C72-907F-B607A858D2B0}" type="datetimeFigureOut">
              <a:rPr lang="en-IN" smtClean="0"/>
              <a:t>19-12-2018</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0194708B-0CD8-4A26-AF4F-C98227A548E4}" type="slidenum">
              <a:rPr lang="en-IN" smtClean="0"/>
              <a:t>‹#›</a:t>
            </a:fld>
            <a:endParaRPr lang="en-IN"/>
          </a:p>
        </p:txBody>
      </p:sp>
      <p:sp>
        <p:nvSpPr>
          <p:cNvPr id="7" name="Chevron 6"/>
          <p:cNvSpPr/>
          <p:nvPr/>
        </p:nvSpPr>
        <p:spPr>
          <a:xfrm>
            <a:off x="4848907"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8" name="Chevron 7"/>
          <p:cNvSpPr/>
          <p:nvPr/>
        </p:nvSpPr>
        <p:spPr>
          <a:xfrm>
            <a:off x="4600352" y="3005472"/>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609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6197600" y="1481329"/>
            <a:ext cx="53848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8047CEE9-AACE-4C72-907F-B607A858D2B0}" type="datetimeFigureOut">
              <a:rPr lang="en-IN" smtClean="0"/>
              <a:t>19-12-2018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94708B-0CD8-4A26-AF4F-C98227A548E4}" type="slidenum">
              <a:rPr lang="en-IN" smtClean="0"/>
              <a:t>‹#›</a:t>
            </a:fld>
            <a:endParaRPr lang="en-IN"/>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9728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609600" y="5410200"/>
            <a:ext cx="5386917"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6193369" y="5410200"/>
            <a:ext cx="5389033"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609600" y="1444295"/>
            <a:ext cx="5386917"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6193368" y="1444295"/>
            <a:ext cx="5389033"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8047CEE9-AACE-4C72-907F-B607A858D2B0}" type="datetimeFigureOut">
              <a:rPr lang="en-IN" smtClean="0"/>
              <a:t>19-12-2018</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0194708B-0CD8-4A26-AF4F-C98227A548E4}"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047CEE9-AACE-4C72-907F-B607A858D2B0}" type="datetimeFigureOut">
              <a:rPr lang="en-IN" smtClean="0"/>
              <a:t>19-12-2018</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0194708B-0CD8-4A26-AF4F-C98227A548E4}" type="slidenum">
              <a:rPr lang="en-IN" smtClean="0"/>
              <a:t>‹#›</a:t>
            </a:fld>
            <a:endParaRPr lang="en-IN"/>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47CEE9-AACE-4C72-907F-B607A858D2B0}" type="datetimeFigureOut">
              <a:rPr lang="en-IN" smtClean="0"/>
              <a:t>19-12-2018</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0194708B-0CD8-4A26-AF4F-C98227A548E4}" type="slidenum">
              <a:rPr lang="en-IN" smtClean="0"/>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219200" y="4876800"/>
            <a:ext cx="9975701"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5892800" y="5355102"/>
            <a:ext cx="5299456"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1219200" y="274320"/>
            <a:ext cx="9973056"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8969376" y="6407944"/>
            <a:ext cx="2560320" cy="365760"/>
          </a:xfrm>
        </p:spPr>
        <p:txBody>
          <a:bodyPr/>
          <a:lstStyle/>
          <a:p>
            <a:fld id="{8047CEE9-AACE-4C72-907F-B607A858D2B0}" type="datetimeFigureOut">
              <a:rPr lang="en-IN" smtClean="0"/>
              <a:t>19-12-2018</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0194708B-0CD8-4A26-AF4F-C98227A548E4}" type="slidenum">
              <a:rPr lang="en-IN" smtClean="0"/>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521643" y="5443402"/>
            <a:ext cx="95504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304800" y="189968"/>
            <a:ext cx="115824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a:t>Click icon to add picture</a:t>
            </a:r>
            <a:endParaRPr kumimoji="0" lang="en-US" dirty="0"/>
          </a:p>
        </p:txBody>
      </p:sp>
      <p:sp>
        <p:nvSpPr>
          <p:cNvPr id="5" name="Date Placeholder 4"/>
          <p:cNvSpPr>
            <a:spLocks noGrp="1"/>
          </p:cNvSpPr>
          <p:nvPr>
            <p:ph type="dt" sz="half" idx="10"/>
          </p:nvPr>
        </p:nvSpPr>
        <p:spPr/>
        <p:txBody>
          <a:bodyPr/>
          <a:lstStyle>
            <a:lvl1pPr>
              <a:defRPr>
                <a:solidFill>
                  <a:schemeClr val="tx1"/>
                </a:solidFill>
              </a:defRPr>
            </a:lvl1pPr>
            <a:extLst/>
          </a:lstStyle>
          <a:p>
            <a:fld id="{8047CEE9-AACE-4C72-907F-B607A858D2B0}" type="datetimeFigureOut">
              <a:rPr lang="en-IN" smtClean="0"/>
              <a:t>19-12-2018</a:t>
            </a:fld>
            <a:endParaRPr lang="en-IN"/>
          </a:p>
        </p:txBody>
      </p:sp>
      <p:sp>
        <p:nvSpPr>
          <p:cNvPr id="6" name="Footer Placeholder 5"/>
          <p:cNvSpPr>
            <a:spLocks noGrp="1"/>
          </p:cNvSpPr>
          <p:nvPr>
            <p:ph type="ftr" sz="quarter" idx="11"/>
          </p:nvPr>
        </p:nvSpPr>
        <p:spPr>
          <a:xfrm>
            <a:off x="5840097" y="6407945"/>
            <a:ext cx="3134241" cy="365125"/>
          </a:xfrm>
        </p:spPr>
        <p:txBody>
          <a:bodyPr/>
          <a:lstStyle>
            <a:lvl1pPr>
              <a:defRPr>
                <a:solidFill>
                  <a:schemeClr val="tx1"/>
                </a:solidFill>
              </a:defRPr>
            </a:lvl1pPr>
            <a:extLst/>
          </a:lstStyle>
          <a:p>
            <a:endParaRPr lang="en-IN"/>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0194708B-0CD8-4A26-AF4F-C98227A548E4}" type="slidenum">
              <a:rPr lang="en-IN" smtClean="0"/>
              <a:t>‹#›</a:t>
            </a:fld>
            <a:endParaRPr lang="en-IN"/>
          </a:p>
        </p:txBody>
      </p:sp>
      <p:sp>
        <p:nvSpPr>
          <p:cNvPr id="2" name="Title 1"/>
          <p:cNvSpPr>
            <a:spLocks noGrp="1"/>
          </p:cNvSpPr>
          <p:nvPr>
            <p:ph type="title"/>
          </p:nvPr>
        </p:nvSpPr>
        <p:spPr>
          <a:xfrm>
            <a:off x="304800" y="4865122"/>
            <a:ext cx="10767243"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665697" y="5944936"/>
            <a:ext cx="6587499"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Freeform 8"/>
          <p:cNvSpPr>
            <a:spLocks/>
          </p:cNvSpPr>
          <p:nvPr/>
        </p:nvSpPr>
        <p:spPr bwMode="auto">
          <a:xfrm>
            <a:off x="647623" y="5939011"/>
            <a:ext cx="492060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ight Triangle 9"/>
          <p:cNvSpPr>
            <a:spLocks/>
          </p:cNvSpPr>
          <p:nvPr/>
        </p:nvSpPr>
        <p:spPr bwMode="auto">
          <a:xfrm>
            <a:off x="-8056" y="5791253"/>
            <a:ext cx="4536419"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1" name="Straight Connector 10"/>
          <p:cNvCxnSpPr/>
          <p:nvPr/>
        </p:nvCxnSpPr>
        <p:spPr>
          <a:xfrm>
            <a:off x="-12315"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11552149"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
        <p:nvSpPr>
          <p:cNvPr id="13" name="Chevron 12"/>
          <p:cNvSpPr/>
          <p:nvPr/>
        </p:nvSpPr>
        <p:spPr>
          <a:xfrm>
            <a:off x="11303595" y="4988440"/>
            <a:ext cx="24384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665697" y="5944936"/>
            <a:ext cx="6587499"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Freeform 11"/>
          <p:cNvSpPr>
            <a:spLocks/>
          </p:cNvSpPr>
          <p:nvPr/>
        </p:nvSpPr>
        <p:spPr bwMode="auto">
          <a:xfrm>
            <a:off x="647623" y="5939011"/>
            <a:ext cx="492060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Right Triangle 13"/>
          <p:cNvSpPr>
            <a:spLocks/>
          </p:cNvSpPr>
          <p:nvPr/>
        </p:nvSpPr>
        <p:spPr bwMode="auto">
          <a:xfrm>
            <a:off x="-8056" y="5791253"/>
            <a:ext cx="4536419"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a:p>
        </p:txBody>
      </p:sp>
      <p:cxnSp>
        <p:nvCxnSpPr>
          <p:cNvPr id="15" name="Straight Connector 14"/>
          <p:cNvCxnSpPr/>
          <p:nvPr/>
        </p:nvCxnSpPr>
        <p:spPr>
          <a:xfrm>
            <a:off x="-12315" y="5787739"/>
            <a:ext cx="454067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609600" y="274638"/>
            <a:ext cx="109728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609600" y="1481329"/>
            <a:ext cx="109728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8969376" y="6407944"/>
            <a:ext cx="2560320" cy="365760"/>
          </a:xfrm>
          <a:prstGeom prst="rect">
            <a:avLst/>
          </a:prstGeom>
        </p:spPr>
        <p:txBody>
          <a:bodyPr vert="horz" anchor="b"/>
          <a:lstStyle>
            <a:lvl1pPr algn="l" eaLnBrk="1" latinLnBrk="0" hangingPunct="1">
              <a:defRPr kumimoji="0" sz="1000">
                <a:solidFill>
                  <a:schemeClr val="tx1"/>
                </a:solidFill>
              </a:defRPr>
            </a:lvl1pPr>
            <a:extLst/>
          </a:lstStyle>
          <a:p>
            <a:fld id="{8047CEE9-AACE-4C72-907F-B607A858D2B0}" type="datetimeFigureOut">
              <a:rPr lang="en-IN" smtClean="0"/>
              <a:t>19-12-2018</a:t>
            </a:fld>
            <a:endParaRPr lang="en-IN"/>
          </a:p>
        </p:txBody>
      </p:sp>
      <p:sp>
        <p:nvSpPr>
          <p:cNvPr id="22" name="Footer Placeholder 21"/>
          <p:cNvSpPr>
            <a:spLocks noGrp="1"/>
          </p:cNvSpPr>
          <p:nvPr>
            <p:ph type="ftr" sz="quarter" idx="3"/>
          </p:nvPr>
        </p:nvSpPr>
        <p:spPr>
          <a:xfrm>
            <a:off x="5840097" y="6407945"/>
            <a:ext cx="3134241" cy="365125"/>
          </a:xfrm>
          <a:prstGeom prst="rect">
            <a:avLst/>
          </a:prstGeom>
        </p:spPr>
        <p:txBody>
          <a:bodyPr vert="horz" anchor="b"/>
          <a:lstStyle>
            <a:lvl1pPr algn="r" eaLnBrk="1" latinLnBrk="0" hangingPunct="1">
              <a:defRPr kumimoji="0" sz="1000">
                <a:solidFill>
                  <a:schemeClr val="tx1"/>
                </a:solidFill>
              </a:defRPr>
            </a:lvl1pPr>
            <a:extLst/>
          </a:lstStyle>
          <a:p>
            <a:endParaRPr lang="en-IN"/>
          </a:p>
        </p:txBody>
      </p:sp>
      <p:sp>
        <p:nvSpPr>
          <p:cNvPr id="18" name="Slide Number Placeholder 17"/>
          <p:cNvSpPr>
            <a:spLocks noGrp="1"/>
          </p:cNvSpPr>
          <p:nvPr>
            <p:ph type="sldNum" sz="quarter" idx="4"/>
          </p:nvPr>
        </p:nvSpPr>
        <p:spPr>
          <a:xfrm>
            <a:off x="11529696" y="6407945"/>
            <a:ext cx="487680" cy="365125"/>
          </a:xfrm>
          <a:prstGeom prst="rect">
            <a:avLst/>
          </a:prstGeom>
        </p:spPr>
        <p:txBody>
          <a:bodyPr vert="horz" anchor="b"/>
          <a:lstStyle>
            <a:lvl1pPr algn="r" eaLnBrk="1" latinLnBrk="0" hangingPunct="1">
              <a:defRPr kumimoji="0" sz="1000" b="0">
                <a:solidFill>
                  <a:schemeClr val="tx1"/>
                </a:solidFill>
              </a:defRPr>
            </a:lvl1pPr>
            <a:extLst/>
          </a:lstStyle>
          <a:p>
            <a:fld id="{0194708B-0CD8-4A26-AF4F-C98227A548E4}" type="slidenum">
              <a:rPr lang="en-IN" smtClean="0"/>
              <a:t>‹#›</a:t>
            </a:fld>
            <a:endParaRPr lang="en-IN"/>
          </a:p>
        </p:txBody>
      </p:sp>
    </p:spTree>
  </p:cSld>
  <p:clrMap bg1="lt1" tx1="dk1" bg2="lt2" tx2="dk2" accent1="accent1" accent2="accent2" accent3="accent3" accent4="accent4" accent5="accent5" accent6="accent6" hlink="hlink" folHlink="folHlink"/>
  <p:sldLayoutIdLst>
    <p:sldLayoutId id="2147483907" r:id="rId1"/>
    <p:sldLayoutId id="2147483908" r:id="rId2"/>
    <p:sldLayoutId id="2147483909" r:id="rId3"/>
    <p:sldLayoutId id="2147483910" r:id="rId4"/>
    <p:sldLayoutId id="2147483911" r:id="rId5"/>
    <p:sldLayoutId id="2147483912" r:id="rId6"/>
    <p:sldLayoutId id="2147483913" r:id="rId7"/>
    <p:sldLayoutId id="2147483914" r:id="rId8"/>
    <p:sldLayoutId id="2147483915" r:id="rId9"/>
    <p:sldLayoutId id="2147483916" r:id="rId10"/>
    <p:sldLayoutId id="2147483917"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google.com/url?q=https://cloudpro.cfapps.io/&amp;sa=D&amp;source=hangouts&amp;ust=1545177123005000&amp;usg=AFQjCNGKravM-JCDpQglxhvGbW-947cMzg" TargetMode="External"/><Relationship Id="rId2" Type="http://schemas.openxmlformats.org/officeDocument/2006/relationships/hyperlink" Target="https://cloud-dcu-ca674.appspot.com/" TargetMode="External"/><Relationship Id="rId1" Type="http://schemas.openxmlformats.org/officeDocument/2006/relationships/slideLayout" Target="../slideLayouts/slideLayout2.xml"/><Relationship Id="rId4" Type="http://schemas.openxmlformats.org/officeDocument/2006/relationships/hyperlink" Target="https://herukodcu.herokuapp.com/"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7.xml"/><Relationship Id="rId1" Type="http://schemas.openxmlformats.org/officeDocument/2006/relationships/vmlDrawing" Target="../drawings/vmlDrawing1.vml"/><Relationship Id="rId5" Type="http://schemas.openxmlformats.org/officeDocument/2006/relationships/image" Target="../media/image10.png"/><Relationship Id="rId4" Type="http://schemas.openxmlformats.org/officeDocument/2006/relationships/image" Target="../media/image9.wmf"/></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4" y="685803"/>
            <a:ext cx="10946956" cy="1576752"/>
          </a:xfrm>
        </p:spPr>
        <p:txBody>
          <a:bodyPr>
            <a:noAutofit/>
          </a:bodyPr>
          <a:lstStyle/>
          <a:p>
            <a:pPr algn="ctr"/>
            <a:r>
              <a:rPr lang="en-IN" sz="4000" dirty="0"/>
              <a:t>P</a:t>
            </a:r>
            <a:r>
              <a:rPr lang="en-IN" sz="4000" cap="none" dirty="0"/>
              <a:t>aa</a:t>
            </a:r>
            <a:r>
              <a:rPr lang="en-IN" sz="4000" dirty="0"/>
              <a:t>S Hosting and Performance on Cloud foundry, Heroku and Google Cloud</a:t>
            </a:r>
            <a:endParaRPr lang="en-IN" sz="4000" b="1" dirty="0"/>
          </a:p>
        </p:txBody>
      </p:sp>
      <p:sp>
        <p:nvSpPr>
          <p:cNvPr id="3" name="Subtitle 2"/>
          <p:cNvSpPr>
            <a:spLocks noGrp="1"/>
          </p:cNvSpPr>
          <p:nvPr>
            <p:ph type="subTitle" idx="1"/>
          </p:nvPr>
        </p:nvSpPr>
        <p:spPr>
          <a:xfrm>
            <a:off x="4763842" y="2671095"/>
            <a:ext cx="6408250" cy="552752"/>
          </a:xfrm>
        </p:spPr>
        <p:txBody>
          <a:bodyPr>
            <a:noAutofit/>
          </a:bodyPr>
          <a:lstStyle/>
          <a:p>
            <a:r>
              <a:rPr lang="en-IN" sz="2000" dirty="0">
                <a:solidFill>
                  <a:schemeClr val="tx1"/>
                </a:solidFill>
              </a:rPr>
              <a:t>A COMPARATIVE STUDY BY:</a:t>
            </a:r>
          </a:p>
          <a:p>
            <a:endParaRPr lang="en-IN" sz="1800" dirty="0">
              <a:solidFill>
                <a:schemeClr val="tx1"/>
              </a:solidFill>
            </a:endParaRPr>
          </a:p>
          <a:p>
            <a:endParaRPr lang="en-IN" sz="1800" dirty="0">
              <a:solidFill>
                <a:schemeClr val="tx1"/>
              </a:solidFill>
            </a:endParaRPr>
          </a:p>
          <a:p>
            <a:endParaRPr lang="en-IN" sz="1800" dirty="0">
              <a:solidFill>
                <a:schemeClr val="tx1"/>
              </a:solidFill>
            </a:endParaRPr>
          </a:p>
          <a:p>
            <a:pPr marL="342900" indent="-342900">
              <a:buFontTx/>
              <a:buChar char="-"/>
            </a:pPr>
            <a:r>
              <a:rPr lang="en-IN" sz="1800" dirty="0" err="1">
                <a:solidFill>
                  <a:schemeClr val="tx1"/>
                </a:solidFill>
              </a:rPr>
              <a:t>Vishvesh</a:t>
            </a:r>
            <a:r>
              <a:rPr lang="en-IN" sz="1800" dirty="0">
                <a:solidFill>
                  <a:schemeClr val="tx1"/>
                </a:solidFill>
              </a:rPr>
              <a:t> Kadam (18210026)</a:t>
            </a:r>
          </a:p>
          <a:p>
            <a:pPr marL="342900" indent="-342900">
              <a:buFontTx/>
              <a:buChar char="-"/>
            </a:pPr>
            <a:r>
              <a:rPr lang="en-IN" sz="1800" dirty="0" err="1">
                <a:solidFill>
                  <a:schemeClr val="tx1"/>
                </a:solidFill>
              </a:rPr>
              <a:t>Paritosh</a:t>
            </a:r>
            <a:r>
              <a:rPr lang="en-IN" sz="1800" dirty="0">
                <a:solidFill>
                  <a:schemeClr val="tx1"/>
                </a:solidFill>
              </a:rPr>
              <a:t> </a:t>
            </a:r>
            <a:r>
              <a:rPr lang="en-IN" sz="1800" dirty="0" err="1">
                <a:solidFill>
                  <a:schemeClr val="tx1"/>
                </a:solidFill>
              </a:rPr>
              <a:t>gupta</a:t>
            </a:r>
            <a:r>
              <a:rPr lang="en-IN" sz="1800" dirty="0">
                <a:solidFill>
                  <a:schemeClr val="tx1"/>
                </a:solidFill>
              </a:rPr>
              <a:t> (18210686)</a:t>
            </a:r>
          </a:p>
          <a:p>
            <a:pPr marL="342900" indent="-342900">
              <a:buFontTx/>
              <a:buChar char="-"/>
            </a:pPr>
            <a:r>
              <a:rPr lang="en-IN" sz="1800" dirty="0">
                <a:solidFill>
                  <a:schemeClr val="tx1"/>
                </a:solidFill>
              </a:rPr>
              <a:t>Shashank Ravishankar (18210902)</a:t>
            </a:r>
          </a:p>
        </p:txBody>
      </p:sp>
    </p:spTree>
    <p:extLst>
      <p:ext uri="{BB962C8B-B14F-4D97-AF65-F5344CB8AC3E}">
        <p14:creationId xmlns:p14="http://schemas.microsoft.com/office/powerpoint/2010/main" val="30432684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ontent Placeholder 6"/>
          <p:cNvGraphicFramePr>
            <a:graphicFrameLocks/>
          </p:cNvGraphicFramePr>
          <p:nvPr>
            <p:extLst>
              <p:ext uri="{D42A27DB-BD31-4B8C-83A1-F6EECF244321}">
                <p14:modId xmlns:p14="http://schemas.microsoft.com/office/powerpoint/2010/main" val="922452312"/>
              </p:ext>
            </p:extLst>
          </p:nvPr>
        </p:nvGraphicFramePr>
        <p:xfrm>
          <a:off x="1264104" y="1069505"/>
          <a:ext cx="10177619" cy="5362524"/>
        </p:xfrm>
        <a:graphic>
          <a:graphicData uri="http://schemas.openxmlformats.org/drawingml/2006/table">
            <a:tbl>
              <a:tblPr firstRow="1" bandRow="1">
                <a:tableStyleId>{5C22544A-7EE6-4342-B048-85BDC9FD1C3A}</a:tableStyleId>
              </a:tblPr>
              <a:tblGrid>
                <a:gridCol w="2038350">
                  <a:extLst>
                    <a:ext uri="{9D8B030D-6E8A-4147-A177-3AD203B41FA5}">
                      <a16:colId xmlns:a16="http://schemas.microsoft.com/office/drawing/2014/main" val="20000"/>
                    </a:ext>
                  </a:extLst>
                </a:gridCol>
                <a:gridCol w="2160500">
                  <a:extLst>
                    <a:ext uri="{9D8B030D-6E8A-4147-A177-3AD203B41FA5}">
                      <a16:colId xmlns:a16="http://schemas.microsoft.com/office/drawing/2014/main" val="20001"/>
                    </a:ext>
                  </a:extLst>
                </a:gridCol>
                <a:gridCol w="2321169">
                  <a:extLst>
                    <a:ext uri="{9D8B030D-6E8A-4147-A177-3AD203B41FA5}">
                      <a16:colId xmlns:a16="http://schemas.microsoft.com/office/drawing/2014/main" val="20002"/>
                    </a:ext>
                  </a:extLst>
                </a:gridCol>
                <a:gridCol w="3657600">
                  <a:extLst>
                    <a:ext uri="{9D8B030D-6E8A-4147-A177-3AD203B41FA5}">
                      <a16:colId xmlns:a16="http://schemas.microsoft.com/office/drawing/2014/main" val="20003"/>
                    </a:ext>
                  </a:extLst>
                </a:gridCol>
              </a:tblGrid>
              <a:tr h="0">
                <a:tc>
                  <a:txBody>
                    <a:bodyPr/>
                    <a:lstStyle/>
                    <a:p>
                      <a:r>
                        <a:rPr lang="en-US" dirty="0"/>
                        <a:t>Parameters</a:t>
                      </a:r>
                    </a:p>
                  </a:txBody>
                  <a:tcPr/>
                </a:tc>
                <a:tc>
                  <a:txBody>
                    <a:bodyPr/>
                    <a:lstStyle/>
                    <a:p>
                      <a:pPr algn="just"/>
                      <a:r>
                        <a:rPr lang="en-US" dirty="0" err="1"/>
                        <a:t>Heruko</a:t>
                      </a:r>
                      <a:endParaRPr lang="en-US" dirty="0"/>
                    </a:p>
                  </a:txBody>
                  <a:tcPr/>
                </a:tc>
                <a:tc>
                  <a:txBody>
                    <a:bodyPr/>
                    <a:lstStyle/>
                    <a:p>
                      <a:r>
                        <a:rPr lang="en-US" dirty="0"/>
                        <a:t>Google App engine</a:t>
                      </a:r>
                    </a:p>
                  </a:txBody>
                  <a:tcPr/>
                </a:tc>
                <a:tc>
                  <a:txBody>
                    <a:bodyPr/>
                    <a:lstStyle/>
                    <a:p>
                      <a:r>
                        <a:rPr lang="en-US" dirty="0"/>
                        <a:t>Cloud </a:t>
                      </a:r>
                      <a:r>
                        <a:rPr lang="en-US" dirty="0" err="1"/>
                        <a:t>Foundary</a:t>
                      </a:r>
                      <a:endParaRPr lang="en-US" dirty="0"/>
                    </a:p>
                  </a:txBody>
                  <a:tcPr/>
                </a:tc>
                <a:extLst>
                  <a:ext uri="{0D108BD9-81ED-4DB2-BD59-A6C34878D82A}">
                    <a16:rowId xmlns:a16="http://schemas.microsoft.com/office/drawing/2014/main" val="10000"/>
                  </a:ext>
                </a:extLst>
              </a:tr>
              <a:tr h="334791">
                <a:tc>
                  <a:txBody>
                    <a:bodyPr/>
                    <a:lstStyle/>
                    <a:p>
                      <a:r>
                        <a:rPr lang="en-US" sz="1200" dirty="0"/>
                        <a:t>1.</a:t>
                      </a:r>
                      <a:r>
                        <a:rPr lang="en-US" sz="1200" baseline="0" dirty="0"/>
                        <a:t> Java Support</a:t>
                      </a:r>
                      <a:endParaRPr lang="en-US" sz="1200" dirty="0"/>
                    </a:p>
                  </a:txBody>
                  <a:tcPr/>
                </a:tc>
                <a:tc>
                  <a:txBody>
                    <a:bodyPr/>
                    <a:lstStyle/>
                    <a:p>
                      <a:r>
                        <a:rPr lang="en-US" sz="1200" dirty="0"/>
                        <a:t>Poor</a:t>
                      </a:r>
                    </a:p>
                  </a:txBody>
                  <a:tcPr/>
                </a:tc>
                <a:tc>
                  <a:txBody>
                    <a:bodyPr/>
                    <a:lstStyle/>
                    <a:p>
                      <a:r>
                        <a:rPr lang="en-US" sz="1200" dirty="0"/>
                        <a:t>Basic</a:t>
                      </a:r>
                    </a:p>
                  </a:txBody>
                  <a:tcPr/>
                </a:tc>
                <a:tc>
                  <a:txBody>
                    <a:bodyPr/>
                    <a:lstStyle/>
                    <a:p>
                      <a:r>
                        <a:rPr lang="en-US" sz="1200" dirty="0"/>
                        <a:t>Best</a:t>
                      </a:r>
                    </a:p>
                  </a:txBody>
                  <a:tcPr/>
                </a:tc>
                <a:extLst>
                  <a:ext uri="{0D108BD9-81ED-4DB2-BD59-A6C34878D82A}">
                    <a16:rowId xmlns:a16="http://schemas.microsoft.com/office/drawing/2014/main" val="10001"/>
                  </a:ext>
                </a:extLst>
              </a:tr>
              <a:tr h="334791">
                <a:tc>
                  <a:txBody>
                    <a:bodyPr/>
                    <a:lstStyle/>
                    <a:p>
                      <a:r>
                        <a:rPr lang="en-US" sz="1200" dirty="0"/>
                        <a:t>2. Deployment </a:t>
                      </a:r>
                    </a:p>
                  </a:txBody>
                  <a:tcPr/>
                </a:tc>
                <a:tc>
                  <a:txBody>
                    <a:bodyPr/>
                    <a:lstStyle/>
                    <a:p>
                      <a:r>
                        <a:rPr lang="en-US" sz="1200" dirty="0"/>
                        <a:t>Easy</a:t>
                      </a:r>
                    </a:p>
                  </a:txBody>
                  <a:tcPr/>
                </a:tc>
                <a:tc>
                  <a:txBody>
                    <a:bodyPr/>
                    <a:lstStyle/>
                    <a:p>
                      <a:r>
                        <a:rPr lang="en-US" sz="1200" dirty="0"/>
                        <a:t>Easy</a:t>
                      </a:r>
                    </a:p>
                  </a:txBody>
                  <a:tcPr/>
                </a:tc>
                <a:tc>
                  <a:txBody>
                    <a:bodyPr/>
                    <a:lstStyle/>
                    <a:p>
                      <a:r>
                        <a:rPr lang="en-US" sz="1200" dirty="0"/>
                        <a:t>Easy</a:t>
                      </a:r>
                    </a:p>
                  </a:txBody>
                  <a:tcPr/>
                </a:tc>
                <a:extLst>
                  <a:ext uri="{0D108BD9-81ED-4DB2-BD59-A6C34878D82A}">
                    <a16:rowId xmlns:a16="http://schemas.microsoft.com/office/drawing/2014/main" val="10002"/>
                  </a:ext>
                </a:extLst>
              </a:tr>
              <a:tr h="334791">
                <a:tc>
                  <a:txBody>
                    <a:bodyPr/>
                    <a:lstStyle/>
                    <a:p>
                      <a:r>
                        <a:rPr lang="en-US" sz="1200" dirty="0"/>
                        <a:t>3. OS</a:t>
                      </a:r>
                      <a:r>
                        <a:rPr lang="en-US" sz="1200" baseline="0" dirty="0"/>
                        <a:t> supported</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Windows,</a:t>
                      </a:r>
                      <a:r>
                        <a:rPr lang="en-US" sz="1200" baseline="0" dirty="0"/>
                        <a:t> Web-based ,Mac and Android</a:t>
                      </a:r>
                      <a:endParaRPr lang="en-US" sz="1200" dirty="0"/>
                    </a:p>
                  </a:txBody>
                  <a:tcPr/>
                </a:tc>
                <a:tc>
                  <a:txBody>
                    <a:bodyPr/>
                    <a:lstStyle/>
                    <a:p>
                      <a:r>
                        <a:rPr lang="en-US" sz="1200" dirty="0"/>
                        <a:t>Windows,</a:t>
                      </a:r>
                      <a:r>
                        <a:rPr lang="en-US" sz="1200" baseline="0" dirty="0"/>
                        <a:t> Web-based and Mac</a:t>
                      </a:r>
                      <a:endParaRPr lang="en-US" sz="1200" dirty="0"/>
                    </a:p>
                  </a:txBody>
                  <a:tcPr/>
                </a:tc>
                <a:tc>
                  <a:txBody>
                    <a:bodyPr/>
                    <a:lstStyle/>
                    <a:p>
                      <a:r>
                        <a:rPr lang="en-US" sz="1200" dirty="0"/>
                        <a:t>Strong</a:t>
                      </a:r>
                    </a:p>
                  </a:txBody>
                  <a:tcPr/>
                </a:tc>
                <a:extLst>
                  <a:ext uri="{0D108BD9-81ED-4DB2-BD59-A6C34878D82A}">
                    <a16:rowId xmlns:a16="http://schemas.microsoft.com/office/drawing/2014/main" val="10003"/>
                  </a:ext>
                </a:extLst>
              </a:tr>
              <a:tr h="334791">
                <a:tc>
                  <a:txBody>
                    <a:bodyPr/>
                    <a:lstStyle/>
                    <a:p>
                      <a:r>
                        <a:rPr lang="en-US" sz="1200" dirty="0"/>
                        <a:t>4. Self-service monitoring</a:t>
                      </a:r>
                    </a:p>
                  </a:txBody>
                  <a:tcPr/>
                </a:tc>
                <a:tc>
                  <a:txBody>
                    <a:bodyPr/>
                    <a:lstStyle/>
                    <a:p>
                      <a:r>
                        <a:rPr lang="en-US" sz="1200" dirty="0"/>
                        <a:t>Leading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a:t>Strong</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a:t>Strong</a:t>
                      </a:r>
                      <a:endParaRPr lang="en-US" sz="1200" dirty="0"/>
                    </a:p>
                  </a:txBody>
                  <a:tcPr/>
                </a:tc>
                <a:extLst>
                  <a:ext uri="{0D108BD9-81ED-4DB2-BD59-A6C34878D82A}">
                    <a16:rowId xmlns:a16="http://schemas.microsoft.com/office/drawing/2014/main" val="10004"/>
                  </a:ext>
                </a:extLst>
              </a:tr>
              <a:tr h="334791">
                <a:tc>
                  <a:txBody>
                    <a:bodyPr/>
                    <a:lstStyle/>
                    <a:p>
                      <a:r>
                        <a:rPr lang="en-US" sz="1200" dirty="0"/>
                        <a:t>5. Load balancing</a:t>
                      </a:r>
                    </a:p>
                  </a:txBody>
                  <a:tcPr/>
                </a:tc>
                <a:tc>
                  <a:txBody>
                    <a:bodyPr/>
                    <a:lstStyle/>
                    <a:p>
                      <a:r>
                        <a:rPr lang="en-US" sz="1200" dirty="0"/>
                        <a:t>Leading</a:t>
                      </a:r>
                    </a:p>
                  </a:txBody>
                  <a:tcPr/>
                </a:tc>
                <a:tc>
                  <a:txBody>
                    <a:bodyPr/>
                    <a:lstStyle/>
                    <a:p>
                      <a:r>
                        <a:rPr lang="en-US" sz="1200" dirty="0"/>
                        <a:t>Strong</a:t>
                      </a:r>
                    </a:p>
                  </a:txBody>
                  <a:tcPr/>
                </a:tc>
                <a:tc>
                  <a:txBody>
                    <a:bodyPr/>
                    <a:lstStyle/>
                    <a:p>
                      <a:r>
                        <a:rPr lang="en-US" sz="1200" dirty="0"/>
                        <a:t>Leading</a:t>
                      </a:r>
                    </a:p>
                  </a:txBody>
                  <a:tcPr/>
                </a:tc>
                <a:extLst>
                  <a:ext uri="{0D108BD9-81ED-4DB2-BD59-A6C34878D82A}">
                    <a16:rowId xmlns:a16="http://schemas.microsoft.com/office/drawing/2014/main" val="10005"/>
                  </a:ext>
                </a:extLst>
              </a:tr>
              <a:tr h="334791">
                <a:tc>
                  <a:txBody>
                    <a:bodyPr/>
                    <a:lstStyle/>
                    <a:p>
                      <a:r>
                        <a:rPr lang="en-US" sz="1200" dirty="0"/>
                        <a:t>6.</a:t>
                      </a:r>
                      <a:r>
                        <a:rPr lang="en-US" sz="1200" baseline="0" dirty="0"/>
                        <a:t> Storage/ Backup</a:t>
                      </a:r>
                      <a:endParaRPr lang="en-US" sz="1200" dirty="0"/>
                    </a:p>
                  </a:txBody>
                  <a:tcPr/>
                </a:tc>
                <a:tc>
                  <a:txBody>
                    <a:bodyPr/>
                    <a:lstStyle/>
                    <a:p>
                      <a:r>
                        <a:rPr lang="en-US" sz="1200" dirty="0"/>
                        <a:t>Basic</a:t>
                      </a:r>
                    </a:p>
                  </a:txBody>
                  <a:tcPr/>
                </a:tc>
                <a:tc>
                  <a:txBody>
                    <a:bodyPr/>
                    <a:lstStyle/>
                    <a:p>
                      <a:r>
                        <a:rPr lang="en-US" sz="1200" dirty="0"/>
                        <a:t>Strong</a:t>
                      </a:r>
                    </a:p>
                  </a:txBody>
                  <a:tcPr/>
                </a:tc>
                <a:tc>
                  <a:txBody>
                    <a:bodyPr/>
                    <a:lstStyle/>
                    <a:p>
                      <a:r>
                        <a:rPr lang="en-US" sz="1200" dirty="0"/>
                        <a:t>Basic</a:t>
                      </a:r>
                    </a:p>
                  </a:txBody>
                  <a:tcPr/>
                </a:tc>
                <a:extLst>
                  <a:ext uri="{0D108BD9-81ED-4DB2-BD59-A6C34878D82A}">
                    <a16:rowId xmlns:a16="http://schemas.microsoft.com/office/drawing/2014/main" val="10006"/>
                  </a:ext>
                </a:extLst>
              </a:tr>
              <a:tr h="334791">
                <a:tc>
                  <a:txBody>
                    <a:bodyPr/>
                    <a:lstStyle/>
                    <a:p>
                      <a:r>
                        <a:rPr lang="en-US" sz="1200" dirty="0"/>
                        <a:t>PROS</a:t>
                      </a:r>
                    </a:p>
                  </a:txBody>
                  <a:tcPr/>
                </a:tc>
                <a:tc>
                  <a:txBody>
                    <a:bodyPr/>
                    <a:lstStyle/>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Offers standard SQL.</a:t>
                      </a:r>
                    </a:p>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Relatively painless deployment.</a:t>
                      </a:r>
                    </a:p>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Simpler pricing model.</a:t>
                      </a:r>
                    </a:p>
                    <a:p>
                      <a:pPr marL="0" algn="l" defTabSz="914400" rtl="0" eaLnBrk="1" latinLnBrk="0" hangingPunct="1"/>
                      <a:endParaRPr lang="en-US" sz="1200" kern="1200" dirty="0">
                        <a:solidFill>
                          <a:schemeClr val="dk1"/>
                        </a:solidFill>
                        <a:latin typeface="+mn-lt"/>
                        <a:ea typeface="+mn-ea"/>
                        <a:cs typeface="+mn-cs"/>
                      </a:endParaRPr>
                    </a:p>
                  </a:txBody>
                  <a:tcPr/>
                </a:tc>
                <a:tc>
                  <a:txBody>
                    <a:bodyPr/>
                    <a:lstStyle/>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Access to the rest of Google services.</a:t>
                      </a:r>
                    </a:p>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Running asynchronous tasks much easier than </a:t>
                      </a:r>
                      <a:r>
                        <a:rPr lang="en-US" sz="1200" kern="1200" dirty="0" err="1">
                          <a:solidFill>
                            <a:schemeClr val="dk1"/>
                          </a:solidFill>
                          <a:latin typeface="+mn-lt"/>
                          <a:ea typeface="+mn-ea"/>
                          <a:cs typeface="+mn-cs"/>
                        </a:rPr>
                        <a:t>Heroku</a:t>
                      </a:r>
                      <a:r>
                        <a:rPr lang="en-US" sz="1200" kern="1200" dirty="0">
                          <a:solidFill>
                            <a:schemeClr val="dk1"/>
                          </a:solidFill>
                          <a:latin typeface="+mn-lt"/>
                          <a:ea typeface="+mn-ea"/>
                          <a:cs typeface="+mn-cs"/>
                        </a:rPr>
                        <a:t>.</a:t>
                      </a:r>
                    </a:p>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Runs on Google’s own cloud infrastructure.</a:t>
                      </a:r>
                    </a:p>
                    <a:p>
                      <a:pPr marL="0" algn="l" defTabSz="914400" rtl="0" eaLnBrk="1" latinLnBrk="0" hangingPunct="1"/>
                      <a:endParaRPr lang="en-US" sz="1200" kern="1200" dirty="0">
                        <a:solidFill>
                          <a:schemeClr val="dk1"/>
                        </a:solidFill>
                        <a:latin typeface="+mn-lt"/>
                        <a:ea typeface="+mn-ea"/>
                        <a:cs typeface="+mn-cs"/>
                      </a:endParaRPr>
                    </a:p>
                  </a:txBody>
                  <a:tcPr/>
                </a:tc>
                <a:tc>
                  <a:txBody>
                    <a:bodyPr/>
                    <a:lstStyle/>
                    <a:p>
                      <a:pPr marL="171450" indent="-171450">
                        <a:buFont typeface="Arial" pitchFamily="34" charset="0"/>
                        <a:buChar char="•"/>
                      </a:pPr>
                      <a:r>
                        <a:rPr lang="en-US" sz="1200" dirty="0"/>
                        <a:t>Perfectly aligned with </a:t>
                      </a:r>
                      <a:r>
                        <a:rPr lang="en-US" sz="1200" dirty="0" err="1"/>
                        <a:t>springboot</a:t>
                      </a:r>
                      <a:endParaRPr lang="en-US" sz="1200" dirty="0"/>
                    </a:p>
                    <a:p>
                      <a:pPr marL="171450" indent="-171450">
                        <a:buFont typeface="Arial" pitchFamily="34" charset="0"/>
                        <a:buChar char="•"/>
                      </a:pPr>
                      <a:r>
                        <a:rPr lang="en-US" sz="1200" dirty="0"/>
                        <a:t>Application health management</a:t>
                      </a:r>
                    </a:p>
                    <a:p>
                      <a:pPr marL="171450" indent="-171450">
                        <a:buFont typeface="Arial" pitchFamily="34" charset="0"/>
                        <a:buChar char="•"/>
                      </a:pPr>
                      <a:r>
                        <a:rPr lang="en-US" sz="1200" dirty="0"/>
                        <a:t>Free service discovery (Eureka)</a:t>
                      </a:r>
                    </a:p>
                    <a:p>
                      <a:pPr marL="171450" indent="-171450">
                        <a:buFont typeface="Arial" pitchFamily="34" charset="0"/>
                        <a:buChar char="•"/>
                      </a:pPr>
                      <a:r>
                        <a:rPr lang="en-US" sz="1200" dirty="0"/>
                        <a:t>Free distributed tracing (</a:t>
                      </a:r>
                      <a:r>
                        <a:rPr lang="en-US" sz="1200" dirty="0" err="1"/>
                        <a:t>zipkin</a:t>
                      </a:r>
                      <a:r>
                        <a:rPr lang="en-US" sz="1200" dirty="0"/>
                        <a:t>)</a:t>
                      </a:r>
                    </a:p>
                  </a:txBody>
                  <a:tcPr/>
                </a:tc>
                <a:extLst>
                  <a:ext uri="{0D108BD9-81ED-4DB2-BD59-A6C34878D82A}">
                    <a16:rowId xmlns:a16="http://schemas.microsoft.com/office/drawing/2014/main" val="10007"/>
                  </a:ext>
                </a:extLst>
              </a:tr>
              <a:tr h="475566">
                <a:tc>
                  <a:txBody>
                    <a:bodyPr/>
                    <a:lstStyle/>
                    <a:p>
                      <a:r>
                        <a:rPr lang="en-US" sz="1200" dirty="0"/>
                        <a:t>CONS</a:t>
                      </a:r>
                    </a:p>
                  </a:txBody>
                  <a:tcPr/>
                </a:tc>
                <a:tc>
                  <a:txBody>
                    <a:bodyPr/>
                    <a:lstStyle/>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Not as large as Google.</a:t>
                      </a:r>
                    </a:p>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Hosted on AWS which suffers major outages</a:t>
                      </a:r>
                    </a:p>
                    <a:p>
                      <a:pPr marL="0" algn="l" defTabSz="914400" rtl="0" eaLnBrk="1" latinLnBrk="0" hangingPunct="1"/>
                      <a:endParaRPr lang="en-US" sz="1200" kern="1200" dirty="0">
                        <a:solidFill>
                          <a:schemeClr val="dk1"/>
                        </a:solidFill>
                        <a:latin typeface="+mn-lt"/>
                        <a:ea typeface="+mn-ea"/>
                        <a:cs typeface="+mn-cs"/>
                      </a:endParaRPr>
                    </a:p>
                  </a:txBody>
                  <a:tcPr/>
                </a:tc>
                <a:tc>
                  <a:txBody>
                    <a:bodyPr/>
                    <a:lstStyle/>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Platform tie-in, lack of flexibility.</a:t>
                      </a:r>
                    </a:p>
                    <a:p>
                      <a:pPr marL="171450" indent="-171450" algn="l" defTabSz="914400" rtl="0" eaLnBrk="1" latinLnBrk="0" hangingPunct="1">
                        <a:buFont typeface="Arial" pitchFamily="34" charset="0"/>
                        <a:buChar char="•"/>
                      </a:pPr>
                      <a:r>
                        <a:rPr lang="en-US" sz="1200" kern="1200" dirty="0">
                          <a:solidFill>
                            <a:schemeClr val="dk1"/>
                          </a:solidFill>
                          <a:latin typeface="+mn-lt"/>
                          <a:ea typeface="+mn-ea"/>
                          <a:cs typeface="+mn-cs"/>
                        </a:rPr>
                        <a:t>No standard SQL DB.</a:t>
                      </a:r>
                    </a:p>
                    <a:p>
                      <a:pPr marL="0" algn="l" defTabSz="914400" rtl="0" eaLnBrk="1" latinLnBrk="0" hangingPunct="1"/>
                      <a:endParaRPr lang="en-US" sz="1200" kern="1200" dirty="0">
                        <a:solidFill>
                          <a:schemeClr val="dk1"/>
                        </a:solidFill>
                        <a:latin typeface="+mn-lt"/>
                        <a:ea typeface="+mn-ea"/>
                        <a:cs typeface="+mn-cs"/>
                      </a:endParaRPr>
                    </a:p>
                  </a:txBody>
                  <a:tcPr/>
                </a:tc>
                <a:tc>
                  <a:txBody>
                    <a:bodyPr/>
                    <a:lstStyle/>
                    <a:p>
                      <a:pPr marL="171450" indent="-171450">
                        <a:buFont typeface="Arial" pitchFamily="34" charset="0"/>
                        <a:buChar char="•"/>
                      </a:pPr>
                      <a:r>
                        <a:rPr lang="en-US" sz="1200" dirty="0"/>
                        <a:t>Does not support </a:t>
                      </a:r>
                      <a:r>
                        <a:rPr lang="en-US" sz="1200" dirty="0" err="1"/>
                        <a:t>stateful</a:t>
                      </a:r>
                      <a:r>
                        <a:rPr lang="en-US" sz="1200" dirty="0"/>
                        <a:t> containers Supports showing logs, but does not persist the logs anywhere. This makes relying on Cloud Foundry's logs very unreliable. </a:t>
                      </a:r>
                    </a:p>
                    <a:p>
                      <a:pPr marL="171450" indent="-171450">
                        <a:buFont typeface="Arial" pitchFamily="34" charset="0"/>
                        <a:buChar char="•"/>
                      </a:pPr>
                      <a:r>
                        <a:rPr lang="en-US" sz="1200" dirty="0"/>
                        <a:t>The logs have to be persisted using other third party tools like Elk and </a:t>
                      </a:r>
                      <a:r>
                        <a:rPr lang="en-US" sz="1200" dirty="0" err="1"/>
                        <a:t>Kibana</a:t>
                      </a:r>
                      <a:r>
                        <a:rPr lang="en-US" sz="1200" dirty="0"/>
                        <a:t>.</a:t>
                      </a:r>
                    </a:p>
                  </a:txBody>
                  <a:tcPr/>
                </a:tc>
                <a:extLst>
                  <a:ext uri="{0D108BD9-81ED-4DB2-BD59-A6C34878D82A}">
                    <a16:rowId xmlns:a16="http://schemas.microsoft.com/office/drawing/2014/main" val="10008"/>
                  </a:ext>
                </a:extLst>
              </a:tr>
            </a:tbl>
          </a:graphicData>
        </a:graphic>
      </p:graphicFrame>
      <p:sp>
        <p:nvSpPr>
          <p:cNvPr id="3" name="TextBox 2"/>
          <p:cNvSpPr txBox="1"/>
          <p:nvPr/>
        </p:nvSpPr>
        <p:spPr>
          <a:xfrm>
            <a:off x="1264104" y="284675"/>
            <a:ext cx="9403896" cy="830997"/>
          </a:xfrm>
          <a:prstGeom prst="rect">
            <a:avLst/>
          </a:prstGeom>
          <a:noFill/>
        </p:spPr>
        <p:txBody>
          <a:bodyPr wrap="square" rtlCol="0">
            <a:spAutoFit/>
          </a:bodyPr>
          <a:lstStyle/>
          <a:p>
            <a:r>
              <a:rPr lang="en-IN" sz="2400" dirty="0"/>
              <a:t>Comparison and Contrast : </a:t>
            </a:r>
            <a:r>
              <a:rPr lang="en-US" sz="2400" dirty="0" err="1"/>
              <a:t>Heroku</a:t>
            </a:r>
            <a:r>
              <a:rPr lang="en-US" sz="2400" dirty="0"/>
              <a:t> vs. Google App Engine vs. Cloud Foundry</a:t>
            </a:r>
          </a:p>
        </p:txBody>
      </p:sp>
    </p:spTree>
    <p:extLst>
      <p:ext uri="{BB962C8B-B14F-4D97-AF65-F5344CB8AC3E}">
        <p14:creationId xmlns:p14="http://schemas.microsoft.com/office/powerpoint/2010/main" val="29774508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16214" y="1821652"/>
            <a:ext cx="9289078" cy="3615267"/>
          </a:xfrm>
        </p:spPr>
        <p:txBody>
          <a:bodyPr>
            <a:normAutofit/>
          </a:bodyPr>
          <a:lstStyle/>
          <a:p>
            <a:pPr marL="109728" indent="0">
              <a:buNone/>
            </a:pPr>
            <a:r>
              <a:rPr lang="en-IN" dirty="0">
                <a:solidFill>
                  <a:schemeClr val="tx1"/>
                </a:solidFill>
              </a:rPr>
              <a:t>Deployed PaaS Application Address:</a:t>
            </a:r>
          </a:p>
          <a:p>
            <a:pPr marL="109728" indent="0">
              <a:buNone/>
            </a:pPr>
            <a:endParaRPr lang="en-IN" dirty="0">
              <a:solidFill>
                <a:schemeClr val="tx1"/>
              </a:solidFill>
            </a:endParaRPr>
          </a:p>
          <a:p>
            <a:pPr lvl="1"/>
            <a:r>
              <a:rPr lang="en-IN" dirty="0">
                <a:solidFill>
                  <a:schemeClr val="tx1"/>
                </a:solidFill>
              </a:rPr>
              <a:t>Google Cloud –</a:t>
            </a:r>
            <a:r>
              <a:rPr lang="en-IN" dirty="0">
                <a:hlinkClick r:id="rId2"/>
              </a:rPr>
              <a:t>https://cloud-dcu-ca674.appspot.com/</a:t>
            </a:r>
            <a:r>
              <a:rPr lang="en-IN" dirty="0">
                <a:solidFill>
                  <a:schemeClr val="tx1"/>
                </a:solidFill>
              </a:rPr>
              <a:t> </a:t>
            </a:r>
          </a:p>
          <a:p>
            <a:pPr lvl="1"/>
            <a:r>
              <a:rPr lang="en-IN" dirty="0">
                <a:solidFill>
                  <a:schemeClr val="tx1"/>
                </a:solidFill>
              </a:rPr>
              <a:t>Cloud Foundry </a:t>
            </a:r>
            <a:r>
              <a:rPr lang="en-IN" dirty="0"/>
              <a:t>– </a:t>
            </a:r>
            <a:r>
              <a:rPr lang="en-US" dirty="0">
                <a:hlinkClick r:id="rId3"/>
              </a:rPr>
              <a:t>https://cloudpro.cfapps.io/</a:t>
            </a:r>
            <a:endParaRPr lang="en-IN" dirty="0"/>
          </a:p>
          <a:p>
            <a:pPr lvl="1"/>
            <a:r>
              <a:rPr lang="en-IN" dirty="0" err="1"/>
              <a:t>Heroku</a:t>
            </a:r>
            <a:r>
              <a:rPr lang="en-IN" dirty="0"/>
              <a:t> CLI -</a:t>
            </a:r>
            <a:r>
              <a:rPr lang="en-IN" dirty="0">
                <a:hlinkClick r:id="rId4"/>
              </a:rPr>
              <a:t>https://herukodcu.herokuapp.com/</a:t>
            </a:r>
            <a:endParaRPr lang="en-IN" dirty="0"/>
          </a:p>
          <a:p>
            <a:pPr lvl="1"/>
            <a:endParaRPr lang="en-IN" dirty="0">
              <a:solidFill>
                <a:schemeClr val="tx1"/>
              </a:solidFill>
            </a:endParaRPr>
          </a:p>
        </p:txBody>
      </p:sp>
      <p:sp>
        <p:nvSpPr>
          <p:cNvPr id="2" name="Title 1"/>
          <p:cNvSpPr>
            <a:spLocks noGrp="1"/>
          </p:cNvSpPr>
          <p:nvPr>
            <p:ph type="title"/>
          </p:nvPr>
        </p:nvSpPr>
        <p:spPr>
          <a:xfrm>
            <a:off x="839660" y="491405"/>
            <a:ext cx="8534400" cy="1507067"/>
          </a:xfrm>
        </p:spPr>
        <p:txBody>
          <a:bodyPr/>
          <a:lstStyle/>
          <a:p>
            <a:r>
              <a:rPr lang="en-IN" b="1" dirty="0"/>
              <a:t>Code links</a:t>
            </a:r>
          </a:p>
        </p:txBody>
      </p:sp>
    </p:spTree>
    <p:extLst>
      <p:ext uri="{BB962C8B-B14F-4D97-AF65-F5344CB8AC3E}">
        <p14:creationId xmlns:p14="http://schemas.microsoft.com/office/powerpoint/2010/main" val="4089874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Cloud </a:t>
            </a:r>
            <a:r>
              <a:rPr lang="en-US" dirty="0" err="1"/>
              <a:t>Foundary</a:t>
            </a:r>
            <a:r>
              <a:rPr lang="en-US" dirty="0"/>
              <a:t> Deployment - </a:t>
            </a:r>
            <a:r>
              <a:rPr lang="en-US" dirty="0" err="1"/>
              <a:t>Shashank</a:t>
            </a:r>
            <a:endParaRPr lang="en-US" dirty="0"/>
          </a:p>
          <a:p>
            <a:r>
              <a:rPr lang="en-US" dirty="0" err="1"/>
              <a:t>Heroku</a:t>
            </a:r>
            <a:r>
              <a:rPr lang="en-US" dirty="0"/>
              <a:t> Deployment – </a:t>
            </a:r>
            <a:r>
              <a:rPr lang="en-US" dirty="0" err="1"/>
              <a:t>Paritosh</a:t>
            </a:r>
            <a:endParaRPr lang="en-US" dirty="0"/>
          </a:p>
          <a:p>
            <a:r>
              <a:rPr lang="en-US" dirty="0"/>
              <a:t>Google App Engine deployment – </a:t>
            </a:r>
            <a:r>
              <a:rPr lang="en-US" dirty="0" err="1"/>
              <a:t>Vishvesh</a:t>
            </a:r>
            <a:endParaRPr lang="en-US" dirty="0"/>
          </a:p>
          <a:p>
            <a:r>
              <a:rPr lang="en-US" dirty="0"/>
              <a:t>App development, Performance testing and comparison study – done together. </a:t>
            </a:r>
          </a:p>
          <a:p>
            <a:endParaRPr lang="en-US" dirty="0"/>
          </a:p>
        </p:txBody>
      </p:sp>
      <p:sp>
        <p:nvSpPr>
          <p:cNvPr id="3" name="Title 2"/>
          <p:cNvSpPr>
            <a:spLocks noGrp="1"/>
          </p:cNvSpPr>
          <p:nvPr>
            <p:ph type="title"/>
          </p:nvPr>
        </p:nvSpPr>
        <p:spPr/>
        <p:txBody>
          <a:bodyPr/>
          <a:lstStyle/>
          <a:p>
            <a:r>
              <a:rPr lang="en-US" dirty="0"/>
              <a:t>WORK DISTRIBUTION:</a:t>
            </a:r>
          </a:p>
        </p:txBody>
      </p:sp>
    </p:spTree>
    <p:extLst>
      <p:ext uri="{BB962C8B-B14F-4D97-AF65-F5344CB8AC3E}">
        <p14:creationId xmlns:p14="http://schemas.microsoft.com/office/powerpoint/2010/main" val="36204288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232030" y="2391507"/>
            <a:ext cx="3850178" cy="1186456"/>
          </a:xfrm>
        </p:spPr>
        <p:txBody>
          <a:bodyPr/>
          <a:lstStyle/>
          <a:p>
            <a:r>
              <a:rPr lang="en-US" dirty="0"/>
              <a:t>THANK YOU</a:t>
            </a:r>
          </a:p>
        </p:txBody>
      </p:sp>
    </p:spTree>
    <p:extLst>
      <p:ext uri="{BB962C8B-B14F-4D97-AF65-F5344CB8AC3E}">
        <p14:creationId xmlns:p14="http://schemas.microsoft.com/office/powerpoint/2010/main" val="26330441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1644" y="1721824"/>
            <a:ext cx="8534400" cy="2175766"/>
          </a:xfrm>
        </p:spPr>
        <p:txBody>
          <a:bodyPr>
            <a:noAutofit/>
          </a:bodyPr>
          <a:lstStyle/>
          <a:p>
            <a:r>
              <a:rPr lang="en-IN" sz="2400" dirty="0">
                <a:solidFill>
                  <a:schemeClr val="tx1"/>
                </a:solidFill>
                <a:latin typeface="Calibri" pitchFamily="34" charset="0"/>
                <a:cs typeface="Calibri" pitchFamily="34" charset="0"/>
              </a:rPr>
              <a:t>Build Web Application</a:t>
            </a:r>
          </a:p>
          <a:p>
            <a:r>
              <a:rPr lang="en-IN" sz="2400" dirty="0">
                <a:solidFill>
                  <a:schemeClr val="tx1"/>
                </a:solidFill>
                <a:latin typeface="Calibri" pitchFamily="34" charset="0"/>
                <a:cs typeface="Calibri" pitchFamily="34" charset="0"/>
              </a:rPr>
              <a:t>Deployment on Different Cloud Platforms</a:t>
            </a:r>
          </a:p>
          <a:p>
            <a:r>
              <a:rPr lang="en-IN" sz="2400" dirty="0">
                <a:solidFill>
                  <a:schemeClr val="tx1"/>
                </a:solidFill>
                <a:latin typeface="Calibri" pitchFamily="34" charset="0"/>
                <a:cs typeface="Calibri" pitchFamily="34" charset="0"/>
              </a:rPr>
              <a:t>Compare the four on following points:</a:t>
            </a:r>
          </a:p>
          <a:p>
            <a:pPr marL="914400" lvl="1" indent="-457200">
              <a:buFont typeface="+mj-lt"/>
              <a:buAutoNum type="arabicPeriod"/>
            </a:pPr>
            <a:r>
              <a:rPr lang="en-IN" sz="2400" dirty="0">
                <a:solidFill>
                  <a:schemeClr val="tx1"/>
                </a:solidFill>
                <a:latin typeface="Calibri" pitchFamily="34" charset="0"/>
                <a:cs typeface="Calibri" pitchFamily="34" charset="0"/>
              </a:rPr>
              <a:t>Ease of Deployment</a:t>
            </a:r>
          </a:p>
          <a:p>
            <a:pPr marL="914400" lvl="1" indent="-457200">
              <a:buFont typeface="+mj-lt"/>
              <a:buAutoNum type="arabicPeriod"/>
            </a:pPr>
            <a:r>
              <a:rPr lang="en-IN" sz="2400" dirty="0">
                <a:solidFill>
                  <a:schemeClr val="tx1"/>
                </a:solidFill>
                <a:latin typeface="Calibri" pitchFamily="34" charset="0"/>
                <a:cs typeface="Calibri" pitchFamily="34" charset="0"/>
              </a:rPr>
              <a:t>User Friendly Environment</a:t>
            </a:r>
          </a:p>
          <a:p>
            <a:pPr marL="914400" lvl="1" indent="-457200">
              <a:buFont typeface="+mj-lt"/>
              <a:buAutoNum type="arabicPeriod"/>
            </a:pPr>
            <a:r>
              <a:rPr lang="en-IN" sz="2400" dirty="0">
                <a:solidFill>
                  <a:schemeClr val="tx1"/>
                </a:solidFill>
                <a:latin typeface="Calibri" pitchFamily="34" charset="0"/>
                <a:cs typeface="Calibri" pitchFamily="34" charset="0"/>
              </a:rPr>
              <a:t>Statistics of Deployed App Performance</a:t>
            </a:r>
          </a:p>
          <a:p>
            <a:pPr marL="914400" lvl="1" indent="-457200">
              <a:buFont typeface="+mj-lt"/>
              <a:buAutoNum type="arabicPeriod"/>
            </a:pPr>
            <a:r>
              <a:rPr lang="en-IN" sz="2400" dirty="0">
                <a:solidFill>
                  <a:schemeClr val="tx1"/>
                </a:solidFill>
                <a:latin typeface="Calibri" pitchFamily="34" charset="0"/>
                <a:cs typeface="Calibri" pitchFamily="34" charset="0"/>
              </a:rPr>
              <a:t>Compare and Contrast Results</a:t>
            </a:r>
          </a:p>
          <a:p>
            <a:pPr marL="914400" lvl="1" indent="-457200">
              <a:buFont typeface="+mj-lt"/>
              <a:buAutoNum type="arabicPeriod"/>
            </a:pPr>
            <a:endParaRPr lang="en-IN" sz="2400" dirty="0">
              <a:solidFill>
                <a:schemeClr val="tx1"/>
              </a:solidFill>
              <a:latin typeface="Calibri" pitchFamily="34" charset="0"/>
              <a:cs typeface="Calibri" pitchFamily="34" charset="0"/>
            </a:endParaRPr>
          </a:p>
        </p:txBody>
      </p:sp>
      <p:sp>
        <p:nvSpPr>
          <p:cNvPr id="2" name="Title 1"/>
          <p:cNvSpPr>
            <a:spLocks noGrp="1"/>
          </p:cNvSpPr>
          <p:nvPr>
            <p:ph type="title"/>
          </p:nvPr>
        </p:nvSpPr>
        <p:spPr>
          <a:xfrm>
            <a:off x="711644" y="253660"/>
            <a:ext cx="8534400" cy="1507067"/>
          </a:xfrm>
        </p:spPr>
        <p:txBody>
          <a:bodyPr/>
          <a:lstStyle/>
          <a:p>
            <a:r>
              <a:rPr lang="en-IN" b="1" dirty="0"/>
              <a:t>OBJECTIVE</a:t>
            </a:r>
          </a:p>
        </p:txBody>
      </p:sp>
    </p:spTree>
    <p:extLst>
      <p:ext uri="{BB962C8B-B14F-4D97-AF65-F5344CB8AC3E}">
        <p14:creationId xmlns:p14="http://schemas.microsoft.com/office/powerpoint/2010/main" val="16634174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7483" y="1658139"/>
            <a:ext cx="8534400" cy="3615267"/>
          </a:xfrm>
        </p:spPr>
        <p:txBody>
          <a:bodyPr/>
          <a:lstStyle/>
          <a:p>
            <a:r>
              <a:rPr lang="en-IN" dirty="0">
                <a:solidFill>
                  <a:schemeClr val="tx1"/>
                </a:solidFill>
              </a:rPr>
              <a:t>HTML5</a:t>
            </a:r>
          </a:p>
          <a:p>
            <a:r>
              <a:rPr lang="en-IN" dirty="0">
                <a:solidFill>
                  <a:schemeClr val="tx1"/>
                </a:solidFill>
              </a:rPr>
              <a:t>CSS</a:t>
            </a:r>
          </a:p>
          <a:p>
            <a:r>
              <a:rPr lang="en-IN" dirty="0">
                <a:solidFill>
                  <a:schemeClr val="tx1"/>
                </a:solidFill>
              </a:rPr>
              <a:t>JAVASCRIPT</a:t>
            </a:r>
          </a:p>
          <a:p>
            <a:r>
              <a:rPr lang="en-IN" dirty="0">
                <a:solidFill>
                  <a:schemeClr val="tx1"/>
                </a:solidFill>
              </a:rPr>
              <a:t>PHP</a:t>
            </a:r>
          </a:p>
        </p:txBody>
      </p:sp>
      <p:sp>
        <p:nvSpPr>
          <p:cNvPr id="2" name="Title 1"/>
          <p:cNvSpPr>
            <a:spLocks noGrp="1"/>
          </p:cNvSpPr>
          <p:nvPr>
            <p:ph type="title"/>
          </p:nvPr>
        </p:nvSpPr>
        <p:spPr>
          <a:xfrm>
            <a:off x="758857" y="372532"/>
            <a:ext cx="8534400" cy="1507067"/>
          </a:xfrm>
        </p:spPr>
        <p:txBody>
          <a:bodyPr/>
          <a:lstStyle/>
          <a:p>
            <a:r>
              <a:rPr lang="en-IN" b="1" dirty="0"/>
              <a:t>TECHNOLOGIES USED</a:t>
            </a:r>
          </a:p>
        </p:txBody>
      </p:sp>
    </p:spTree>
    <p:extLst>
      <p:ext uri="{BB962C8B-B14F-4D97-AF65-F5344CB8AC3E}">
        <p14:creationId xmlns:p14="http://schemas.microsoft.com/office/powerpoint/2010/main" val="10448052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t>Pivotal Cloud Foundry</a:t>
            </a:r>
          </a:p>
          <a:p>
            <a:r>
              <a:rPr lang="en-IN" dirty="0"/>
              <a:t>Ease of Use: Easy</a:t>
            </a:r>
          </a:p>
          <a:p>
            <a:r>
              <a:rPr lang="en-IN" dirty="0"/>
              <a:t>Deployment Details:</a:t>
            </a:r>
          </a:p>
        </p:txBody>
      </p:sp>
      <p:sp>
        <p:nvSpPr>
          <p:cNvPr id="2" name="Title 1"/>
          <p:cNvSpPr>
            <a:spLocks noGrp="1"/>
          </p:cNvSpPr>
          <p:nvPr>
            <p:ph type="title"/>
          </p:nvPr>
        </p:nvSpPr>
        <p:spPr/>
        <p:txBody>
          <a:bodyPr/>
          <a:lstStyle/>
          <a:p>
            <a:r>
              <a:rPr lang="en-IN" b="1" dirty="0"/>
              <a:t>Cloud Foundry</a:t>
            </a:r>
            <a:endParaRPr lang="en-US" dirty="0"/>
          </a:p>
        </p:txBody>
      </p:sp>
      <p:sp>
        <p:nvSpPr>
          <p:cNvPr id="4" name="TextBox 3"/>
          <p:cNvSpPr txBox="1"/>
          <p:nvPr/>
        </p:nvSpPr>
        <p:spPr>
          <a:xfrm>
            <a:off x="7455878" y="2004646"/>
            <a:ext cx="3810001" cy="2308324"/>
          </a:xfrm>
          <a:prstGeom prst="rect">
            <a:avLst/>
          </a:prstGeom>
          <a:noFill/>
        </p:spPr>
        <p:txBody>
          <a:bodyPr wrap="square" rtlCol="0">
            <a:spAutoFit/>
          </a:bodyPr>
          <a:lstStyle/>
          <a:p>
            <a:r>
              <a:rPr lang="en-US" dirty="0">
                <a:solidFill>
                  <a:schemeClr val="tx1">
                    <a:lumMod val="85000"/>
                  </a:schemeClr>
                </a:solidFill>
              </a:rPr>
              <a:t>Cloud Foundry is an open platform as a service (</a:t>
            </a:r>
            <a:r>
              <a:rPr lang="en-US" dirty="0" err="1">
                <a:solidFill>
                  <a:schemeClr val="tx1">
                    <a:lumMod val="85000"/>
                  </a:schemeClr>
                </a:solidFill>
              </a:rPr>
              <a:t>PaaS</a:t>
            </a:r>
            <a:r>
              <a:rPr lang="en-US" dirty="0">
                <a:solidFill>
                  <a:schemeClr val="tx1">
                    <a:lumMod val="85000"/>
                  </a:schemeClr>
                </a:solidFill>
              </a:rPr>
              <a:t>) </a:t>
            </a:r>
          </a:p>
          <a:p>
            <a:r>
              <a:rPr lang="en-US" dirty="0">
                <a:solidFill>
                  <a:schemeClr val="tx1">
                    <a:lumMod val="85000"/>
                  </a:schemeClr>
                </a:solidFill>
              </a:rPr>
              <a:t>that provides a choice of clouds, developer frameworks, and application services. </a:t>
            </a:r>
          </a:p>
          <a:p>
            <a:r>
              <a:rPr lang="en-US" dirty="0">
                <a:solidFill>
                  <a:schemeClr val="tx1">
                    <a:lumMod val="85000"/>
                  </a:schemeClr>
                </a:solidFill>
              </a:rPr>
              <a:t>Cloud Foundry makes it faster and easier to build, test, deploy, </a:t>
            </a:r>
          </a:p>
          <a:p>
            <a:r>
              <a:rPr lang="en-US" dirty="0">
                <a:solidFill>
                  <a:schemeClr val="tx1">
                    <a:lumMod val="85000"/>
                  </a:schemeClr>
                </a:solidFill>
              </a:rPr>
              <a:t>and scale applications.</a:t>
            </a:r>
          </a:p>
        </p:txBody>
      </p:sp>
      <p:pic>
        <p:nvPicPr>
          <p:cNvPr id="1026" name="Picture 2" descr="C:\Users\user\Documents\cf.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77125" y="347295"/>
            <a:ext cx="2762251" cy="1657350"/>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8642" y="4472415"/>
            <a:ext cx="9323144" cy="18530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07692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5123"/>
                                        </p:tgtEl>
                                        <p:attrNameLst>
                                          <p:attrName>style.visibility</p:attrName>
                                        </p:attrNameLst>
                                      </p:cBhvr>
                                      <p:to>
                                        <p:strVal val="visible"/>
                                      </p:to>
                                    </p:set>
                                    <p:animEffect transition="in" filter="fade">
                                      <p:cBhvr>
                                        <p:cTn id="25" dur="1000"/>
                                        <p:tgtEl>
                                          <p:spTgt spid="5123"/>
                                        </p:tgtEl>
                                      </p:cBhvr>
                                    </p:animEffect>
                                    <p:anim calcmode="lin" valueType="num">
                                      <p:cBhvr>
                                        <p:cTn id="26" dur="1000" fill="hold"/>
                                        <p:tgtEl>
                                          <p:spTgt spid="5123"/>
                                        </p:tgtEl>
                                        <p:attrNameLst>
                                          <p:attrName>ppt_x</p:attrName>
                                        </p:attrNameLst>
                                      </p:cBhvr>
                                      <p:tavLst>
                                        <p:tav tm="0">
                                          <p:val>
                                            <p:strVal val="#ppt_x"/>
                                          </p:val>
                                        </p:tav>
                                        <p:tav tm="100000">
                                          <p:val>
                                            <p:strVal val="#ppt_x"/>
                                          </p:val>
                                        </p:tav>
                                      </p:tavLst>
                                    </p:anim>
                                    <p:anim calcmode="lin" valueType="num">
                                      <p:cBhvr>
                                        <p:cTn id="27" dur="1000" fill="hold"/>
                                        <p:tgtEl>
                                          <p:spTgt spid="51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a:t>Google Cloud App Engine</a:t>
            </a:r>
          </a:p>
          <a:p>
            <a:r>
              <a:rPr lang="en-IN" dirty="0"/>
              <a:t>Deployment Details</a:t>
            </a:r>
          </a:p>
          <a:p>
            <a:endParaRPr lang="en-IN" dirty="0"/>
          </a:p>
          <a:p>
            <a:endParaRPr lang="en-IN" dirty="0"/>
          </a:p>
          <a:p>
            <a:endParaRPr lang="en-IN" dirty="0"/>
          </a:p>
          <a:p>
            <a:r>
              <a:rPr lang="en-IN" dirty="0"/>
              <a:t>Hurdles Faced </a:t>
            </a:r>
          </a:p>
          <a:p>
            <a:pPr lvl="1"/>
            <a:r>
              <a:rPr lang="en-IN" sz="2000" dirty="0"/>
              <a:t>Failed to load website using drag and drop </a:t>
            </a:r>
          </a:p>
          <a:p>
            <a:pPr marL="393192" lvl="1" indent="0">
              <a:buNone/>
            </a:pPr>
            <a:r>
              <a:rPr lang="en-IN" sz="2000" dirty="0"/>
              <a:t>method. So deployed using </a:t>
            </a:r>
            <a:r>
              <a:rPr lang="en-IN" sz="2000" dirty="0" err="1"/>
              <a:t>google</a:t>
            </a:r>
            <a:r>
              <a:rPr lang="en-IN" sz="2000" dirty="0"/>
              <a:t> SDK.</a:t>
            </a:r>
          </a:p>
          <a:p>
            <a:r>
              <a:rPr lang="en-IN" dirty="0"/>
              <a:t>Ease of Use: </a:t>
            </a:r>
            <a:r>
              <a:rPr lang="en-IN" sz="2000" dirty="0"/>
              <a:t>Relatively easy deployment</a:t>
            </a:r>
          </a:p>
          <a:p>
            <a:endParaRPr lang="en-US" dirty="0"/>
          </a:p>
          <a:p>
            <a:endParaRPr lang="en-US" dirty="0"/>
          </a:p>
        </p:txBody>
      </p:sp>
      <p:sp>
        <p:nvSpPr>
          <p:cNvPr id="2" name="Title 1"/>
          <p:cNvSpPr>
            <a:spLocks noGrp="1"/>
          </p:cNvSpPr>
          <p:nvPr>
            <p:ph type="title"/>
          </p:nvPr>
        </p:nvSpPr>
        <p:spPr/>
        <p:txBody>
          <a:bodyPr/>
          <a:lstStyle/>
          <a:p>
            <a:r>
              <a:rPr lang="en-IN" b="1" dirty="0"/>
              <a:t>Google Cloud </a:t>
            </a:r>
            <a:endParaRPr lang="en-US" dirty="0"/>
          </a:p>
        </p:txBody>
      </p:sp>
      <p:pic>
        <p:nvPicPr>
          <p:cNvPr id="2050" name="Picture 2" descr="C:\Users\user\Documents\app engine.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48564" y="322021"/>
            <a:ext cx="2905125" cy="15716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7548563" y="1893645"/>
            <a:ext cx="3342176" cy="3416320"/>
          </a:xfrm>
          <a:prstGeom prst="rect">
            <a:avLst/>
          </a:prstGeom>
          <a:noFill/>
        </p:spPr>
        <p:txBody>
          <a:bodyPr wrap="square" rtlCol="0">
            <a:spAutoFit/>
          </a:bodyPr>
          <a:lstStyle/>
          <a:p>
            <a:r>
              <a:rPr lang="en-US" dirty="0">
                <a:solidFill>
                  <a:schemeClr val="tx1">
                    <a:lumMod val="85000"/>
                  </a:schemeClr>
                </a:solidFill>
              </a:rPr>
              <a:t>Google has a reputation for highly reliable, high performance infrastructure. With App Engine you can take advantage of the 10 years of knowledge Google has in running massively scalable, performance driven systems. App Engine applications are easy to build, easy to maintain, and easy to scale as your traffic and data storage needs grow.</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3013" y="2593975"/>
            <a:ext cx="6305549" cy="10841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4390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anim calcmode="lin" valueType="num">
                                      <p:cBhvr additive="base">
                                        <p:cTn id="23" dur="500" fill="hold"/>
                                        <p:tgtEl>
                                          <p:spTgt spid="3">
                                            <p:txEl>
                                              <p:pRg st="6" end="6"/>
                                            </p:txEl>
                                          </p:spTgt>
                                        </p:tgtEl>
                                        <p:attrNameLst>
                                          <p:attrName>ppt_x</p:attrName>
                                        </p:attrNameLst>
                                      </p:cBhvr>
                                      <p:tavLst>
                                        <p:tav tm="0">
                                          <p:val>
                                            <p:strVal val="1+#ppt_w/2"/>
                                          </p:val>
                                        </p:tav>
                                        <p:tav tm="100000">
                                          <p:val>
                                            <p:strVal val="#ppt_x"/>
                                          </p:val>
                                        </p:tav>
                                      </p:tavLst>
                                    </p:anim>
                                    <p:anim calcmode="lin" valueType="num">
                                      <p:cBhvr additive="base">
                                        <p:cTn id="24" dur="500" fill="hold"/>
                                        <p:tgtEl>
                                          <p:spTgt spid="3">
                                            <p:txEl>
                                              <p:pRg st="6" end="6"/>
                                            </p:txEl>
                                          </p:spTgt>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 calcmode="lin" valueType="num">
                                      <p:cBhvr additive="base">
                                        <p:cTn id="27" dur="500" fill="hold"/>
                                        <p:tgtEl>
                                          <p:spTgt spid="3">
                                            <p:txEl>
                                              <p:pRg st="7" end="7"/>
                                            </p:txEl>
                                          </p:spTgt>
                                        </p:tgtEl>
                                        <p:attrNameLst>
                                          <p:attrName>ppt_x</p:attrName>
                                        </p:attrNameLst>
                                      </p:cBhvr>
                                      <p:tavLst>
                                        <p:tav tm="0">
                                          <p:val>
                                            <p:strVal val="1+#ppt_w/2"/>
                                          </p:val>
                                        </p:tav>
                                        <p:tav tm="100000">
                                          <p:val>
                                            <p:strVal val="#ppt_x"/>
                                          </p:val>
                                        </p:tav>
                                      </p:tavLst>
                                    </p:anim>
                                    <p:anim calcmode="lin" valueType="num">
                                      <p:cBhvr additive="base">
                                        <p:cTn id="28"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2" fill="hold" grpId="0"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 calcmode="lin" valueType="num">
                                      <p:cBhvr additive="base">
                                        <p:cTn id="33" dur="500" fill="hold"/>
                                        <p:tgtEl>
                                          <p:spTgt spid="3">
                                            <p:txEl>
                                              <p:pRg st="8" end="8"/>
                                            </p:txEl>
                                          </p:spTgt>
                                        </p:tgtEl>
                                        <p:attrNameLst>
                                          <p:attrName>ppt_x</p:attrName>
                                        </p:attrNameLst>
                                      </p:cBhvr>
                                      <p:tavLst>
                                        <p:tav tm="0">
                                          <p:val>
                                            <p:strVal val="1+#ppt_w/2"/>
                                          </p:val>
                                        </p:tav>
                                        <p:tav tm="100000">
                                          <p:val>
                                            <p:strVal val="#ppt_x"/>
                                          </p:val>
                                        </p:tav>
                                      </p:tavLst>
                                    </p:anim>
                                    <p:anim calcmode="lin" valueType="num">
                                      <p:cBhvr additive="base">
                                        <p:cTn id="34"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par>
                          <p:cTn id="35" fill="hold">
                            <p:stCondLst>
                              <p:cond delay="500"/>
                            </p:stCondLst>
                            <p:childTnLst>
                              <p:par>
                                <p:cTn id="36" presetID="1" presetClass="entr" presetSubtype="0" fill="hold" nodeType="afterEffect">
                                  <p:stCondLst>
                                    <p:cond delay="0"/>
                                  </p:stCondLst>
                                  <p:childTnLst>
                                    <p:set>
                                      <p:cBhvr>
                                        <p:cTn id="37" dur="1" fill="hold">
                                          <p:stCondLst>
                                            <p:cond delay="0"/>
                                          </p:stCondLst>
                                        </p:cTn>
                                        <p:tgtEl>
                                          <p:spTgt spid="61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IN" dirty="0" err="1"/>
              <a:t>Heroku</a:t>
            </a:r>
            <a:r>
              <a:rPr lang="en-IN" dirty="0"/>
              <a:t> CLI &amp; Git Client</a:t>
            </a:r>
          </a:p>
          <a:p>
            <a:r>
              <a:rPr lang="en-IN" dirty="0"/>
              <a:t>Deployment Details</a:t>
            </a:r>
          </a:p>
          <a:p>
            <a:endParaRPr lang="en-IN" dirty="0"/>
          </a:p>
          <a:p>
            <a:endParaRPr lang="en-IN" dirty="0"/>
          </a:p>
          <a:p>
            <a:endParaRPr lang="en-IN" dirty="0"/>
          </a:p>
          <a:p>
            <a:r>
              <a:rPr lang="en-IN" dirty="0"/>
              <a:t>Hurdles Faced </a:t>
            </a:r>
          </a:p>
          <a:p>
            <a:pPr marL="109728" indent="0">
              <a:buNone/>
            </a:pPr>
            <a:endParaRPr lang="en-IN" dirty="0"/>
          </a:p>
          <a:p>
            <a:endParaRPr lang="en-US" dirty="0"/>
          </a:p>
        </p:txBody>
      </p:sp>
      <p:sp>
        <p:nvSpPr>
          <p:cNvPr id="2" name="Title 1"/>
          <p:cNvSpPr>
            <a:spLocks noGrp="1"/>
          </p:cNvSpPr>
          <p:nvPr>
            <p:ph type="title"/>
          </p:nvPr>
        </p:nvSpPr>
        <p:spPr/>
        <p:txBody>
          <a:bodyPr/>
          <a:lstStyle/>
          <a:p>
            <a:r>
              <a:rPr lang="en-IN" b="1" dirty="0" err="1"/>
              <a:t>Heroku</a:t>
            </a:r>
            <a:r>
              <a:rPr lang="en-IN" b="1" dirty="0"/>
              <a:t> Implementation</a:t>
            </a:r>
            <a:endParaRPr lang="en-US" dirty="0"/>
          </a:p>
        </p:txBody>
      </p:sp>
      <p:sp>
        <p:nvSpPr>
          <p:cNvPr id="4" name="TextBox 3"/>
          <p:cNvSpPr txBox="1"/>
          <p:nvPr/>
        </p:nvSpPr>
        <p:spPr>
          <a:xfrm>
            <a:off x="7748955" y="2215665"/>
            <a:ext cx="3446584" cy="2308324"/>
          </a:xfrm>
          <a:prstGeom prst="rect">
            <a:avLst/>
          </a:prstGeom>
          <a:noFill/>
        </p:spPr>
        <p:txBody>
          <a:bodyPr wrap="square" rtlCol="0">
            <a:spAutoFit/>
          </a:bodyPr>
          <a:lstStyle/>
          <a:p>
            <a:r>
              <a:rPr lang="en-US" dirty="0" err="1">
                <a:solidFill>
                  <a:schemeClr val="tx1">
                    <a:lumMod val="85000"/>
                  </a:schemeClr>
                </a:solidFill>
              </a:rPr>
              <a:t>Heroku</a:t>
            </a:r>
            <a:r>
              <a:rPr lang="en-US" dirty="0">
                <a:solidFill>
                  <a:schemeClr val="tx1">
                    <a:lumMod val="85000"/>
                  </a:schemeClr>
                </a:solidFill>
              </a:rPr>
              <a:t> is a cloud application platform – a new way of building and deploying web apps. </a:t>
            </a:r>
            <a:r>
              <a:rPr lang="en-US" dirty="0" err="1">
                <a:solidFill>
                  <a:schemeClr val="tx1">
                    <a:lumMod val="85000"/>
                  </a:schemeClr>
                </a:solidFill>
              </a:rPr>
              <a:t>Heroku</a:t>
            </a:r>
            <a:r>
              <a:rPr lang="en-US" dirty="0">
                <a:solidFill>
                  <a:schemeClr val="tx1">
                    <a:lumMod val="85000"/>
                  </a:schemeClr>
                </a:solidFill>
              </a:rPr>
              <a:t> lets app developers spend 100% of their time on their application code, not managing servers, deployment, ongoing operations, or scaling.</a:t>
            </a:r>
          </a:p>
        </p:txBody>
      </p:sp>
      <p:pic>
        <p:nvPicPr>
          <p:cNvPr id="3074" name="Picture 2" descr="C:\Users\user\Documents\heroku.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48955" y="575164"/>
            <a:ext cx="2624796" cy="1640498"/>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descr="C:\Users\user\Downloads\imag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9245" y="2338197"/>
            <a:ext cx="6390787" cy="1270192"/>
          </a:xfrm>
          <a:prstGeom prst="rect">
            <a:avLst/>
          </a:prstGeom>
          <a:noFill/>
          <a:extLst>
            <a:ext uri="{909E8E84-426E-40DD-AFC4-6F175D3DCCD1}">
              <a14:hiddenFill xmlns:a14="http://schemas.microsoft.com/office/drawing/2010/main">
                <a:solidFill>
                  <a:srgbClr val="FFFFFF"/>
                </a:solidFill>
              </a14:hiddenFill>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9245" y="4298591"/>
            <a:ext cx="4196863" cy="1807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75484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anim calcmode="lin" valueType="num">
                                      <p:cBhvr additive="base">
                                        <p:cTn id="19" dur="500" fill="hold"/>
                                        <p:tgtEl>
                                          <p:spTgt spid="3">
                                            <p:txEl>
                                              <p:pRg st="5" end="5"/>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09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18161" y="518160"/>
            <a:ext cx="6133346" cy="738664"/>
          </a:xfrm>
          <a:prstGeom prst="rect">
            <a:avLst/>
          </a:prstGeom>
          <a:noFill/>
        </p:spPr>
        <p:txBody>
          <a:bodyPr wrap="none" rtlCol="0">
            <a:spAutoFit/>
          </a:bodyPr>
          <a:lstStyle/>
          <a:p>
            <a:r>
              <a:rPr lang="en-US" sz="4200" b="1" dirty="0"/>
              <a:t>WEB APPLICATION DEMO</a:t>
            </a:r>
          </a:p>
        </p:txBody>
      </p:sp>
      <p:graphicFrame>
        <p:nvGraphicFramePr>
          <p:cNvPr id="5" name="Object 4"/>
          <p:cNvGraphicFramePr>
            <a:graphicFrameLocks noChangeAspect="1"/>
          </p:cNvGraphicFramePr>
          <p:nvPr>
            <p:extLst>
              <p:ext uri="{D42A27DB-BD31-4B8C-83A1-F6EECF244321}">
                <p14:modId xmlns:p14="http://schemas.microsoft.com/office/powerpoint/2010/main" val="974251128"/>
              </p:ext>
            </p:extLst>
          </p:nvPr>
        </p:nvGraphicFramePr>
        <p:xfrm>
          <a:off x="8487507" y="2917589"/>
          <a:ext cx="2267438" cy="826224"/>
        </p:xfrm>
        <a:graphic>
          <a:graphicData uri="http://schemas.openxmlformats.org/presentationml/2006/ole">
            <mc:AlternateContent xmlns:mc="http://schemas.openxmlformats.org/markup-compatibility/2006">
              <mc:Choice xmlns:v="urn:schemas-microsoft-com:vml" Requires="v">
                <p:oleObj spid="_x0000_s7180" name="Packager Shell Object" showAsIcon="1" r:id="rId3" imgW="1345680" imgH="491040" progId="Package">
                  <p:embed/>
                </p:oleObj>
              </mc:Choice>
              <mc:Fallback>
                <p:oleObj name="Packager Shell Object" showAsIcon="1" r:id="rId3" imgW="1345680" imgH="491040" progId="Package">
                  <p:embed/>
                  <p:pic>
                    <p:nvPicPr>
                      <p:cNvPr id="0" name=""/>
                      <p:cNvPicPr/>
                      <p:nvPr/>
                    </p:nvPicPr>
                    <p:blipFill>
                      <a:blip r:embed="rId4"/>
                      <a:stretch>
                        <a:fillRect/>
                      </a:stretch>
                    </p:blipFill>
                    <p:spPr>
                      <a:xfrm>
                        <a:off x="8487507" y="2917589"/>
                        <a:ext cx="2267438" cy="826224"/>
                      </a:xfrm>
                      <a:prstGeom prst="rect">
                        <a:avLst/>
                      </a:prstGeom>
                    </p:spPr>
                  </p:pic>
                </p:oleObj>
              </mc:Fallback>
            </mc:AlternateContent>
          </a:graphicData>
        </a:graphic>
      </p:graphicFrame>
      <p:pic>
        <p:nvPicPr>
          <p:cNvPr id="717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2271" y="1717431"/>
            <a:ext cx="6389687" cy="365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40045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48640" y="295411"/>
            <a:ext cx="4451860" cy="830997"/>
          </a:xfrm>
          <a:prstGeom prst="rect">
            <a:avLst/>
          </a:prstGeom>
          <a:noFill/>
        </p:spPr>
        <p:txBody>
          <a:bodyPr wrap="none" rtlCol="0">
            <a:spAutoFit/>
          </a:bodyPr>
          <a:lstStyle/>
          <a:p>
            <a:r>
              <a:rPr lang="en-IN" sz="2400" dirty="0"/>
              <a:t>Application HTTP Response Time</a:t>
            </a:r>
          </a:p>
          <a:p>
            <a:endParaRPr lang="en-US" sz="2400" dirty="0"/>
          </a:p>
        </p:txBody>
      </p:sp>
      <p:sp>
        <p:nvSpPr>
          <p:cNvPr id="7" name="TextBox 6"/>
          <p:cNvSpPr txBox="1"/>
          <p:nvPr/>
        </p:nvSpPr>
        <p:spPr>
          <a:xfrm>
            <a:off x="4348482" y="6488670"/>
            <a:ext cx="8838388" cy="369332"/>
          </a:xfrm>
          <a:prstGeom prst="rect">
            <a:avLst/>
          </a:prstGeom>
          <a:noFill/>
        </p:spPr>
        <p:txBody>
          <a:bodyPr wrap="square" rtlCol="0">
            <a:spAutoFit/>
          </a:bodyPr>
          <a:lstStyle/>
          <a:p>
            <a:r>
              <a:rPr lang="en-US" dirty="0"/>
              <a:t>Data gathered from- https://dotcom-monitor.com</a:t>
            </a:r>
          </a:p>
        </p:txBody>
      </p:sp>
      <p:graphicFrame>
        <p:nvGraphicFramePr>
          <p:cNvPr id="8" name="Chart 7">
            <a:extLst>
              <a:ext uri="{FF2B5EF4-FFF2-40B4-BE49-F238E27FC236}">
                <a16:creationId xmlns:a16="http://schemas.microsoft.com/office/drawing/2014/main" id="{3AFDE122-99E6-494C-BB5A-2B8428D3BDEC}"/>
              </a:ext>
            </a:extLst>
          </p:cNvPr>
          <p:cNvGraphicFramePr/>
          <p:nvPr>
            <p:extLst>
              <p:ext uri="{D42A27DB-BD31-4B8C-83A1-F6EECF244321}">
                <p14:modId xmlns:p14="http://schemas.microsoft.com/office/powerpoint/2010/main" val="1010349978"/>
              </p:ext>
            </p:extLst>
          </p:nvPr>
        </p:nvGraphicFramePr>
        <p:xfrm>
          <a:off x="968718" y="1428750"/>
          <a:ext cx="8550420" cy="4385896"/>
        </p:xfrm>
        <a:graphic>
          <a:graphicData uri="http://schemas.openxmlformats.org/drawingml/2006/chart">
            <c:chart xmlns:c="http://schemas.openxmlformats.org/drawingml/2006/chart" xmlns:r="http://schemas.openxmlformats.org/officeDocument/2006/relationships" r:id="rId2"/>
          </a:graphicData>
        </a:graphic>
      </p:graphicFrame>
      <p:sp>
        <p:nvSpPr>
          <p:cNvPr id="9" name="Rectangle 8"/>
          <p:cNvSpPr/>
          <p:nvPr/>
        </p:nvSpPr>
        <p:spPr>
          <a:xfrm>
            <a:off x="10278907" y="1808480"/>
            <a:ext cx="233680" cy="203200"/>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10" name="Rectangle 9"/>
          <p:cNvSpPr/>
          <p:nvPr/>
        </p:nvSpPr>
        <p:spPr>
          <a:xfrm>
            <a:off x="10292080" y="2235200"/>
            <a:ext cx="233680" cy="203200"/>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0292080" y="2682240"/>
            <a:ext cx="233680" cy="203200"/>
          </a:xfrm>
          <a:prstGeom prst="rect">
            <a:avLst/>
          </a:prstGeom>
          <a:solidFill>
            <a:schemeClr val="accent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10468765" y="1766355"/>
            <a:ext cx="1420582" cy="307777"/>
          </a:xfrm>
          <a:prstGeom prst="rect">
            <a:avLst/>
          </a:prstGeom>
          <a:noFill/>
        </p:spPr>
        <p:txBody>
          <a:bodyPr wrap="none" rtlCol="0">
            <a:spAutoFit/>
          </a:bodyPr>
          <a:lstStyle/>
          <a:p>
            <a:r>
              <a:rPr lang="en-US" sz="1400" dirty="0"/>
              <a:t> Google Cloud</a:t>
            </a:r>
          </a:p>
        </p:txBody>
      </p:sp>
      <p:sp>
        <p:nvSpPr>
          <p:cNvPr id="13" name="TextBox 12"/>
          <p:cNvSpPr txBox="1"/>
          <p:nvPr/>
        </p:nvSpPr>
        <p:spPr>
          <a:xfrm>
            <a:off x="10519567" y="2193075"/>
            <a:ext cx="1462260" cy="523220"/>
          </a:xfrm>
          <a:prstGeom prst="rect">
            <a:avLst/>
          </a:prstGeom>
          <a:noFill/>
        </p:spPr>
        <p:txBody>
          <a:bodyPr wrap="none" rtlCol="0">
            <a:spAutoFit/>
          </a:bodyPr>
          <a:lstStyle/>
          <a:p>
            <a:r>
              <a:rPr lang="en-US" sz="1400" dirty="0"/>
              <a:t>Cloud Foundry</a:t>
            </a:r>
          </a:p>
          <a:p>
            <a:endParaRPr lang="en-US" sz="1400" dirty="0"/>
          </a:p>
        </p:txBody>
      </p:sp>
      <p:sp>
        <p:nvSpPr>
          <p:cNvPr id="14" name="TextBox 13"/>
          <p:cNvSpPr txBox="1"/>
          <p:nvPr/>
        </p:nvSpPr>
        <p:spPr>
          <a:xfrm>
            <a:off x="10489084" y="2640115"/>
            <a:ext cx="816249" cy="307777"/>
          </a:xfrm>
          <a:prstGeom prst="rect">
            <a:avLst/>
          </a:prstGeom>
          <a:noFill/>
        </p:spPr>
        <p:txBody>
          <a:bodyPr wrap="none" rtlCol="0">
            <a:spAutoFit/>
          </a:bodyPr>
          <a:lstStyle/>
          <a:p>
            <a:r>
              <a:rPr lang="en-US" sz="1400" dirty="0" err="1"/>
              <a:t>Heroku</a:t>
            </a:r>
            <a:endParaRPr lang="en-US" sz="1400" dirty="0"/>
          </a:p>
        </p:txBody>
      </p:sp>
    </p:spTree>
    <p:extLst>
      <p:ext uri="{BB962C8B-B14F-4D97-AF65-F5344CB8AC3E}">
        <p14:creationId xmlns:p14="http://schemas.microsoft.com/office/powerpoint/2010/main" val="39226947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60718" y="284675"/>
            <a:ext cx="5299849" cy="830997"/>
          </a:xfrm>
          <a:prstGeom prst="rect">
            <a:avLst/>
          </a:prstGeom>
          <a:noFill/>
        </p:spPr>
        <p:txBody>
          <a:bodyPr wrap="none" rtlCol="0">
            <a:spAutoFit/>
          </a:bodyPr>
          <a:lstStyle/>
          <a:p>
            <a:r>
              <a:rPr lang="en-IN" sz="2400" dirty="0"/>
              <a:t>App Load Time – Browser Compatibility</a:t>
            </a:r>
          </a:p>
          <a:p>
            <a:endParaRPr lang="en-US" sz="2400" dirty="0"/>
          </a:p>
        </p:txBody>
      </p:sp>
      <p:sp>
        <p:nvSpPr>
          <p:cNvPr id="5" name="Rectangle 4"/>
          <p:cNvSpPr/>
          <p:nvPr/>
        </p:nvSpPr>
        <p:spPr>
          <a:xfrm>
            <a:off x="10292080" y="1808480"/>
            <a:ext cx="233680" cy="203200"/>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00"/>
              </a:solidFill>
            </a:endParaRPr>
          </a:p>
        </p:txBody>
      </p:sp>
      <p:sp>
        <p:nvSpPr>
          <p:cNvPr id="6" name="Rectangle 5"/>
          <p:cNvSpPr/>
          <p:nvPr/>
        </p:nvSpPr>
        <p:spPr>
          <a:xfrm>
            <a:off x="10292080" y="2235200"/>
            <a:ext cx="233680" cy="203200"/>
          </a:xfrm>
          <a:prstGeom prst="rect">
            <a:avLst/>
          </a:prstGeom>
          <a:solidFill>
            <a:schemeClr val="bg2">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10292080" y="2682240"/>
            <a:ext cx="233680" cy="203200"/>
          </a:xfrm>
          <a:prstGeom prst="rect">
            <a:avLst/>
          </a:prstGeom>
          <a:solidFill>
            <a:schemeClr val="accent6">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p:cNvSpPr txBox="1"/>
          <p:nvPr/>
        </p:nvSpPr>
        <p:spPr>
          <a:xfrm>
            <a:off x="10468765" y="1766355"/>
            <a:ext cx="1204176" cy="307777"/>
          </a:xfrm>
          <a:prstGeom prst="rect">
            <a:avLst/>
          </a:prstGeom>
          <a:noFill/>
        </p:spPr>
        <p:txBody>
          <a:bodyPr wrap="none" rtlCol="0">
            <a:spAutoFit/>
          </a:bodyPr>
          <a:lstStyle/>
          <a:p>
            <a:r>
              <a:rPr lang="en-US" sz="1400" dirty="0"/>
              <a:t>Google Cloud</a:t>
            </a:r>
          </a:p>
        </p:txBody>
      </p:sp>
      <p:sp>
        <p:nvSpPr>
          <p:cNvPr id="9" name="TextBox 8"/>
          <p:cNvSpPr txBox="1"/>
          <p:nvPr/>
        </p:nvSpPr>
        <p:spPr>
          <a:xfrm>
            <a:off x="10519567" y="2193075"/>
            <a:ext cx="742511" cy="307777"/>
          </a:xfrm>
          <a:prstGeom prst="rect">
            <a:avLst/>
          </a:prstGeom>
          <a:noFill/>
        </p:spPr>
        <p:txBody>
          <a:bodyPr wrap="none" rtlCol="0">
            <a:spAutoFit/>
          </a:bodyPr>
          <a:lstStyle/>
          <a:p>
            <a:r>
              <a:rPr lang="en-US" sz="1400" dirty="0"/>
              <a:t>Heroku</a:t>
            </a:r>
          </a:p>
        </p:txBody>
      </p:sp>
      <p:sp>
        <p:nvSpPr>
          <p:cNvPr id="10" name="TextBox 9"/>
          <p:cNvSpPr txBox="1"/>
          <p:nvPr/>
        </p:nvSpPr>
        <p:spPr>
          <a:xfrm>
            <a:off x="10489084" y="2640115"/>
            <a:ext cx="1462260" cy="307777"/>
          </a:xfrm>
          <a:prstGeom prst="rect">
            <a:avLst/>
          </a:prstGeom>
          <a:noFill/>
        </p:spPr>
        <p:txBody>
          <a:bodyPr wrap="none" rtlCol="0">
            <a:spAutoFit/>
          </a:bodyPr>
          <a:lstStyle/>
          <a:p>
            <a:r>
              <a:rPr lang="en-US" sz="1400" dirty="0"/>
              <a:t>Cloud Foundry</a:t>
            </a:r>
          </a:p>
        </p:txBody>
      </p:sp>
      <p:sp>
        <p:nvSpPr>
          <p:cNvPr id="11" name="TextBox 10"/>
          <p:cNvSpPr txBox="1"/>
          <p:nvPr/>
        </p:nvSpPr>
        <p:spPr>
          <a:xfrm>
            <a:off x="4348482" y="6488670"/>
            <a:ext cx="8838388" cy="369332"/>
          </a:xfrm>
          <a:prstGeom prst="rect">
            <a:avLst/>
          </a:prstGeom>
          <a:noFill/>
        </p:spPr>
        <p:txBody>
          <a:bodyPr wrap="square" rtlCol="0">
            <a:spAutoFit/>
          </a:bodyPr>
          <a:lstStyle/>
          <a:p>
            <a:r>
              <a:rPr lang="en-US" dirty="0"/>
              <a:t>Data gathered from- https://dotcom-monitor.com</a:t>
            </a:r>
          </a:p>
        </p:txBody>
      </p:sp>
      <p:graphicFrame>
        <p:nvGraphicFramePr>
          <p:cNvPr id="12" name="Chart 11">
            <a:extLst>
              <a:ext uri="{FF2B5EF4-FFF2-40B4-BE49-F238E27FC236}">
                <a16:creationId xmlns:a16="http://schemas.microsoft.com/office/drawing/2014/main" id="{37D6B588-916A-454C-B1B4-E0EE1EB63F31}"/>
              </a:ext>
            </a:extLst>
          </p:cNvPr>
          <p:cNvGraphicFramePr/>
          <p:nvPr>
            <p:extLst>
              <p:ext uri="{D42A27DB-BD31-4B8C-83A1-F6EECF244321}">
                <p14:modId xmlns:p14="http://schemas.microsoft.com/office/powerpoint/2010/main" val="2506725673"/>
              </p:ext>
            </p:extLst>
          </p:nvPr>
        </p:nvGraphicFramePr>
        <p:xfrm>
          <a:off x="1230923" y="1554480"/>
          <a:ext cx="8053754" cy="449462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979465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3269</TotalTime>
  <Words>603</Words>
  <Application>Microsoft Office PowerPoint</Application>
  <PresentationFormat>Widescreen</PresentationFormat>
  <Paragraphs>124</Paragraphs>
  <Slides>13</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21" baseType="lpstr">
      <vt:lpstr>Arial</vt:lpstr>
      <vt:lpstr>Calibri</vt:lpstr>
      <vt:lpstr>Lucida Sans Unicode</vt:lpstr>
      <vt:lpstr>Verdana</vt:lpstr>
      <vt:lpstr>Wingdings 2</vt:lpstr>
      <vt:lpstr>Wingdings 3</vt:lpstr>
      <vt:lpstr>Concourse</vt:lpstr>
      <vt:lpstr>Packager Shell Object</vt:lpstr>
      <vt:lpstr>PaaS Hosting and Performance on Cloud foundry, Heroku and Google Cloud</vt:lpstr>
      <vt:lpstr>OBJECTIVE</vt:lpstr>
      <vt:lpstr>TECHNOLOGIES USED</vt:lpstr>
      <vt:lpstr>Cloud Foundry</vt:lpstr>
      <vt:lpstr>Google Cloud </vt:lpstr>
      <vt:lpstr>Heroku Implementation</vt:lpstr>
      <vt:lpstr>PowerPoint Presentation</vt:lpstr>
      <vt:lpstr>PowerPoint Presentation</vt:lpstr>
      <vt:lpstr>PowerPoint Presentation</vt:lpstr>
      <vt:lpstr>PowerPoint Presentation</vt:lpstr>
      <vt:lpstr>Code links</vt:lpstr>
      <vt:lpstr>WORK DISTRIBUTION:</vt:lpstr>
      <vt:lpstr>THANK YOU</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 cognitive services</dc:title>
  <dc:creator>Sabyasachi Modak</dc:creator>
  <cp:lastModifiedBy>paritoshg@outlook.com</cp:lastModifiedBy>
  <cp:revision>70</cp:revision>
  <dcterms:created xsi:type="dcterms:W3CDTF">2018-12-08T17:21:55Z</dcterms:created>
  <dcterms:modified xsi:type="dcterms:W3CDTF">2018-12-19T16:21:38Z</dcterms:modified>
</cp:coreProperties>
</file>